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0" r:id="rId2"/>
    <p:sldId id="355" r:id="rId3"/>
    <p:sldId id="356" r:id="rId4"/>
    <p:sldId id="301" r:id="rId5"/>
    <p:sldId id="258" r:id="rId6"/>
    <p:sldId id="288" r:id="rId7"/>
    <p:sldId id="324" r:id="rId8"/>
    <p:sldId id="302" r:id="rId9"/>
    <p:sldId id="303" r:id="rId10"/>
    <p:sldId id="317" r:id="rId11"/>
    <p:sldId id="260" r:id="rId12"/>
    <p:sldId id="306" r:id="rId13"/>
    <p:sldId id="289" r:id="rId14"/>
    <p:sldId id="308" r:id="rId15"/>
    <p:sldId id="299" r:id="rId16"/>
    <p:sldId id="318" r:id="rId17"/>
    <p:sldId id="319" r:id="rId18"/>
    <p:sldId id="329" r:id="rId19"/>
    <p:sldId id="307" r:id="rId20"/>
    <p:sldId id="309" r:id="rId21"/>
    <p:sldId id="311" r:id="rId22"/>
    <p:sldId id="354" r:id="rId23"/>
    <p:sldId id="352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91BB8AB-FFE5-47E6-AF4C-A1011B221A6D}">
          <p14:sldIdLst>
            <p14:sldId id="300"/>
            <p14:sldId id="355"/>
            <p14:sldId id="356"/>
            <p14:sldId id="301"/>
            <p14:sldId id="258"/>
            <p14:sldId id="288"/>
            <p14:sldId id="324"/>
            <p14:sldId id="302"/>
            <p14:sldId id="303"/>
            <p14:sldId id="317"/>
            <p14:sldId id="260"/>
            <p14:sldId id="306"/>
            <p14:sldId id="289"/>
            <p14:sldId id="308"/>
            <p14:sldId id="299"/>
            <p14:sldId id="318"/>
            <p14:sldId id="319"/>
            <p14:sldId id="329"/>
            <p14:sldId id="307"/>
            <p14:sldId id="309"/>
            <p14:sldId id="311"/>
            <p14:sldId id="354"/>
            <p14:sldId id="352"/>
          </p14:sldIdLst>
        </p14:section>
        <p14:section name="Sezione senza titolo" id="{CBF86DCA-C796-4398-8AF4-FF8C5A7657B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67F2F-7F85-4EA5-A5B2-4E4CB4051B35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341F9-F8BA-4808-B086-B50FA3093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2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98" tIns="47797" rIns="95598" bIns="47797" anchor="b"/>
          <a:lstStyle/>
          <a:p>
            <a:pPr algn="r" defTabSz="955675"/>
            <a:fld id="{D439FCE0-512A-4C5F-B194-A28ACB4A54A8}" type="slidenum">
              <a:rPr lang="it-IT" altLang="it-IT" sz="13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rPr>
              <a:pPr algn="r" defTabSz="955675"/>
              <a:t>1</a:t>
            </a:fld>
            <a:endParaRPr lang="it-IT" altLang="it-IT" sz="1300">
              <a:solidFill>
                <a:srgbClr val="000000"/>
              </a:solidFill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5400"/>
          </a:xfrm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</p:spPr>
        <p:txBody>
          <a:bodyPr lIns="95598" tIns="47797" rIns="95598" bIns="47797"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329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2E4F36-D8E5-4EC4-91BE-3F3FF336C3D1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4339" name="Rectangle 13"/>
          <p:cNvSpPr txBox="1">
            <a:spLocks noGrp="1" noChangeArrowheads="1"/>
          </p:cNvSpPr>
          <p:nvPr/>
        </p:nvSpPr>
        <p:spPr bwMode="auto">
          <a:xfrm>
            <a:off x="3850443" y="9428584"/>
            <a:ext cx="2934644" cy="48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870A699-EC53-4513-A0B8-2DC606FF8932}" type="slidenum">
              <a:rPr lang="it-IT" altLang="it-IT" sz="2400"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/>
              <a:t>3</a:t>
            </a:fld>
            <a:endParaRPr lang="it-IT" altLang="it-IT" sz="240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34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143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73947" cy="44566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352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388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7388" algn="l"/>
                <a:tab pos="1376363" algn="l"/>
                <a:tab pos="2065338" algn="l"/>
                <a:tab pos="2754313" algn="l"/>
              </a:tabLst>
            </a:pPr>
            <a:fld id="{E7D0A8E5-C451-43E5-B552-6472E0C3269A}" type="slidenum">
              <a:rPr lang="en-US" altLang="it-IT" smtClean="0">
                <a:solidFill>
                  <a:srgbClr val="9A5315"/>
                </a:solidFill>
                <a:latin typeface="Times New Roman" pitchFamily="18" charset="0"/>
                <a:ea typeface="Microsoft YaHei"/>
                <a:cs typeface="Microsoft YaHei"/>
              </a:rPr>
              <a:pPr defTabSz="941388"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87388" algn="l"/>
                  <a:tab pos="1376363" algn="l"/>
                  <a:tab pos="2065338" algn="l"/>
                  <a:tab pos="2754313" algn="l"/>
                </a:tabLst>
              </a:pPr>
              <a:t>4</a:t>
            </a:fld>
            <a:endParaRPr lang="en-US" altLang="it-IT">
              <a:solidFill>
                <a:srgbClr val="9A5315"/>
              </a:solidFill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5348288" y="6194425"/>
            <a:ext cx="408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48" tIns="44537" rIns="85648" bIns="44537" anchor="b"/>
          <a:lstStyle/>
          <a:p>
            <a: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12D4583-BDB5-40FB-8422-EBD99027982D}" type="slidenum">
              <a:rPr lang="en-US" altLang="it-IT" sz="1100">
                <a:solidFill>
                  <a:srgbClr val="9A5315"/>
                </a:solidFill>
                <a:latin typeface="Times New Roman" pitchFamily="18" charset="0"/>
                <a:ea typeface="Microsoft YaHei"/>
                <a:cs typeface="Microsoft YaHei"/>
              </a:rPr>
              <a:pPr algn="r"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</a:t>
            </a:fld>
            <a:endParaRPr lang="en-US" altLang="it-IT" sz="1100">
              <a:solidFill>
                <a:srgbClr val="9A5315"/>
              </a:solidFill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501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7013" y="817563"/>
            <a:ext cx="3906837" cy="2198687"/>
          </a:xfrm>
          <a:solidFill>
            <a:srgbClr val="FFFFFF"/>
          </a:solidFill>
          <a:ln/>
        </p:spPr>
      </p:sp>
      <p:sp>
        <p:nvSpPr>
          <p:cNvPr id="501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4563" y="3138488"/>
            <a:ext cx="7553325" cy="2568575"/>
          </a:xfrm>
          <a:noFill/>
          <a:ln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0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640A6-9A4D-47EE-BA12-8140421E6BE2}" type="slidenum">
              <a:rPr lang="en-GB" altLang="en-US" smtClean="0">
                <a:ea typeface="ＭＳ Ｐゴシック"/>
                <a:cs typeface="ＭＳ Ｐゴシック"/>
              </a:rPr>
              <a:pPr/>
              <a:t>11</a:t>
            </a:fld>
            <a:endParaRPr lang="en-GB" altLang="en-US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sz="1000"/>
              <a:t>In order to improve cardiorespiratory and muscular fitness, bone health, and reduce the risk of NCDs.</a:t>
            </a:r>
            <a:endParaRPr lang="en-US" altLang="en-US" sz="1000"/>
          </a:p>
          <a:p>
            <a:endParaRPr lang="en-US" altLang="en-US" sz="900" i="1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798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7" tIns="44121" rIns="88247" bIns="44121" anchor="b"/>
          <a:lstStyle>
            <a:lvl1pPr defTabSz="882650">
              <a:tabLst>
                <a:tab pos="0" algn="l"/>
                <a:tab pos="884238" algn="l"/>
                <a:tab pos="1765300" algn="l"/>
                <a:tab pos="2649538" algn="l"/>
                <a:tab pos="3530600" algn="l"/>
                <a:tab pos="4414838" algn="l"/>
                <a:tab pos="5295900" algn="l"/>
                <a:tab pos="6180138" algn="l"/>
                <a:tab pos="7061200" algn="l"/>
                <a:tab pos="7945438" algn="l"/>
                <a:tab pos="8828088" algn="l"/>
                <a:tab pos="9710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 defTabSz="882650">
              <a:tabLst>
                <a:tab pos="0" algn="l"/>
                <a:tab pos="884238" algn="l"/>
                <a:tab pos="1765300" algn="l"/>
                <a:tab pos="2649538" algn="l"/>
                <a:tab pos="3530600" algn="l"/>
                <a:tab pos="4414838" algn="l"/>
                <a:tab pos="5295900" algn="l"/>
                <a:tab pos="6180138" algn="l"/>
                <a:tab pos="7061200" algn="l"/>
                <a:tab pos="7945438" algn="l"/>
                <a:tab pos="8828088" algn="l"/>
                <a:tab pos="9710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5688" indent="-211138" defTabSz="882650">
              <a:tabLst>
                <a:tab pos="0" algn="l"/>
                <a:tab pos="884238" algn="l"/>
                <a:tab pos="1765300" algn="l"/>
                <a:tab pos="2649538" algn="l"/>
                <a:tab pos="3530600" algn="l"/>
                <a:tab pos="4414838" algn="l"/>
                <a:tab pos="5295900" algn="l"/>
                <a:tab pos="6180138" algn="l"/>
                <a:tab pos="7061200" algn="l"/>
                <a:tab pos="7945438" algn="l"/>
                <a:tab pos="8828088" algn="l"/>
                <a:tab pos="9710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 defTabSz="882650">
              <a:tabLst>
                <a:tab pos="0" algn="l"/>
                <a:tab pos="884238" algn="l"/>
                <a:tab pos="1765300" algn="l"/>
                <a:tab pos="2649538" algn="l"/>
                <a:tab pos="3530600" algn="l"/>
                <a:tab pos="4414838" algn="l"/>
                <a:tab pos="5295900" algn="l"/>
                <a:tab pos="6180138" algn="l"/>
                <a:tab pos="7061200" algn="l"/>
                <a:tab pos="7945438" algn="l"/>
                <a:tab pos="8828088" algn="l"/>
                <a:tab pos="9710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11138" defTabSz="882650">
              <a:tabLst>
                <a:tab pos="0" algn="l"/>
                <a:tab pos="884238" algn="l"/>
                <a:tab pos="1765300" algn="l"/>
                <a:tab pos="2649538" algn="l"/>
                <a:tab pos="3530600" algn="l"/>
                <a:tab pos="4414838" algn="l"/>
                <a:tab pos="5295900" algn="l"/>
                <a:tab pos="6180138" algn="l"/>
                <a:tab pos="7061200" algn="l"/>
                <a:tab pos="7945438" algn="l"/>
                <a:tab pos="8828088" algn="l"/>
                <a:tab pos="9710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11138" defTabSz="882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4238" algn="l"/>
                <a:tab pos="1765300" algn="l"/>
                <a:tab pos="2649538" algn="l"/>
                <a:tab pos="3530600" algn="l"/>
                <a:tab pos="4414838" algn="l"/>
                <a:tab pos="5295900" algn="l"/>
                <a:tab pos="6180138" algn="l"/>
                <a:tab pos="7061200" algn="l"/>
                <a:tab pos="7945438" algn="l"/>
                <a:tab pos="8828088" algn="l"/>
                <a:tab pos="9710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11138" defTabSz="882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4238" algn="l"/>
                <a:tab pos="1765300" algn="l"/>
                <a:tab pos="2649538" algn="l"/>
                <a:tab pos="3530600" algn="l"/>
                <a:tab pos="4414838" algn="l"/>
                <a:tab pos="5295900" algn="l"/>
                <a:tab pos="6180138" algn="l"/>
                <a:tab pos="7061200" algn="l"/>
                <a:tab pos="7945438" algn="l"/>
                <a:tab pos="8828088" algn="l"/>
                <a:tab pos="9710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11138" defTabSz="882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4238" algn="l"/>
                <a:tab pos="1765300" algn="l"/>
                <a:tab pos="2649538" algn="l"/>
                <a:tab pos="3530600" algn="l"/>
                <a:tab pos="4414838" algn="l"/>
                <a:tab pos="5295900" algn="l"/>
                <a:tab pos="6180138" algn="l"/>
                <a:tab pos="7061200" algn="l"/>
                <a:tab pos="7945438" algn="l"/>
                <a:tab pos="8828088" algn="l"/>
                <a:tab pos="9710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11138" defTabSz="882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4238" algn="l"/>
                <a:tab pos="1765300" algn="l"/>
                <a:tab pos="2649538" algn="l"/>
                <a:tab pos="3530600" algn="l"/>
                <a:tab pos="4414838" algn="l"/>
                <a:tab pos="5295900" algn="l"/>
                <a:tab pos="6180138" algn="l"/>
                <a:tab pos="7061200" algn="l"/>
                <a:tab pos="7945438" algn="l"/>
                <a:tab pos="8828088" algn="l"/>
                <a:tab pos="9710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3807AA6-72A0-487E-9C74-E60D4218AB17}" type="slidenum">
              <a:rPr lang="it-IT" altLang="it-IT" sz="1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rPr>
              <a:pPr algn="r" eaLnBrk="1" hangingPunct="1"/>
              <a:t>13</a:t>
            </a:fld>
            <a:endParaRPr lang="it-IT" altLang="it-IT" sz="1200">
              <a:solidFill>
                <a:srgbClr val="000000"/>
              </a:solidFill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72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247" tIns="44121" rIns="88247" bIns="44121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5379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4AC463-D93D-4F45-A969-A2838D6F8BC5}" type="slidenum">
              <a:rPr lang="it-IT" altLang="it-IT">
                <a:latin typeface="Gill Sans" pitchFamily="1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it-IT" altLang="it-IT">
              <a:latin typeface="Gill Sans" pitchFamily="1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242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 txBox="1">
            <a:spLocks noGrp="1" noChangeArrowheads="1"/>
          </p:cNvSpPr>
          <p:nvPr/>
        </p:nvSpPr>
        <p:spPr bwMode="auto">
          <a:xfrm>
            <a:off x="5538788" y="6388100"/>
            <a:ext cx="423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76" tIns="45486" rIns="90976" bIns="45486" anchor="b"/>
          <a:lstStyle/>
          <a:p>
            <a:pPr algn="r" defTabSz="908050">
              <a:tabLst>
                <a:tab pos="0" algn="l"/>
                <a:tab pos="909638" algn="l"/>
                <a:tab pos="1819275" algn="l"/>
                <a:tab pos="2730500" algn="l"/>
                <a:tab pos="3638550" algn="l"/>
                <a:tab pos="4551363" algn="l"/>
                <a:tab pos="5459413" algn="l"/>
                <a:tab pos="6370638" algn="l"/>
                <a:tab pos="7278688" algn="l"/>
                <a:tab pos="8189913" algn="l"/>
                <a:tab pos="9099550" algn="l"/>
                <a:tab pos="10010775" algn="l"/>
              </a:tabLst>
            </a:pPr>
            <a:fld id="{27CD53FB-42D4-4732-860F-923CFD5AA68A}" type="slidenum">
              <a:rPr lang="it-IT" altLang="it-IT" sz="1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rPr>
              <a:pPr algn="r" defTabSz="908050">
                <a:tabLst>
                  <a:tab pos="0" algn="l"/>
                  <a:tab pos="909638" algn="l"/>
                  <a:tab pos="1819275" algn="l"/>
                  <a:tab pos="2730500" algn="l"/>
                  <a:tab pos="3638550" algn="l"/>
                  <a:tab pos="4551363" algn="l"/>
                  <a:tab pos="5459413" algn="l"/>
                  <a:tab pos="6370638" algn="l"/>
                  <a:tab pos="7278688" algn="l"/>
                  <a:tab pos="8189913" algn="l"/>
                  <a:tab pos="9099550" algn="l"/>
                  <a:tab pos="10010775" algn="l"/>
                </a:tabLst>
              </a:pPr>
              <a:t>19</a:t>
            </a:fld>
            <a:endParaRPr lang="it-IT" altLang="it-IT" sz="1200">
              <a:solidFill>
                <a:srgbClr val="000000"/>
              </a:solidFill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9538" y="503238"/>
            <a:ext cx="4481512" cy="25209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925" y="3194050"/>
            <a:ext cx="7164388" cy="3025775"/>
          </a:xfrm>
          <a:noFill/>
          <a:ln/>
        </p:spPr>
        <p:txBody>
          <a:bodyPr lIns="90976" tIns="45486" rIns="90976" bIns="45486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468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44775" y="504825"/>
            <a:ext cx="4481513" cy="2520950"/>
          </a:xfrm>
          <a:ln/>
        </p:spPr>
      </p:sp>
      <p:sp>
        <p:nvSpPr>
          <p:cNvPr id="93186" name="Segnaposto note 2"/>
          <p:cNvSpPr>
            <a:spLocks noGrp="1"/>
          </p:cNvSpPr>
          <p:nvPr>
            <p:ph type="body" idx="1"/>
          </p:nvPr>
        </p:nvSpPr>
        <p:spPr>
          <a:xfrm>
            <a:off x="1303338" y="3194050"/>
            <a:ext cx="7164387" cy="3025775"/>
          </a:xfrm>
          <a:noFill/>
          <a:ln/>
        </p:spPr>
        <p:txBody>
          <a:bodyPr lIns="89985" tIns="46792" rIns="89985" bIns="46792"/>
          <a:lstStyle/>
          <a:p>
            <a:endParaRPr lang="it-IT" altLang="it-IT"/>
          </a:p>
        </p:txBody>
      </p:sp>
      <p:sp>
        <p:nvSpPr>
          <p:cNvPr id="93187" name="Segnaposto numero diapositiva 3"/>
          <p:cNvSpPr txBox="1">
            <a:spLocks noGrp="1"/>
          </p:cNvSpPr>
          <p:nvPr/>
        </p:nvSpPr>
        <p:spPr bwMode="auto">
          <a:xfrm>
            <a:off x="5537200" y="6388100"/>
            <a:ext cx="4235450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5" tIns="46792" rIns="89985" bIns="46792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38500BB-3286-4DEA-8B45-1725B168D15D}" type="slidenum">
              <a:rPr lang="it-IT" altLang="it-IT" sz="1200">
                <a:latin typeface="Gill Sans"/>
                <a:ea typeface="ヒラギノ角ゴ Pro W3"/>
                <a:cs typeface="Lucida Sans Unicode" pitchFamily="34" charset="0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it-IT" altLang="it-IT" sz="1200">
              <a:latin typeface="Gill Sans"/>
              <a:ea typeface="ヒラギノ角ゴ Pro W3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6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268B-B42A-4997-8F30-4513F5A519E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B53F-5866-44C1-8324-6A589F1B3D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98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268B-B42A-4997-8F30-4513F5A519E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B53F-5866-44C1-8324-6A589F1B3D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57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268B-B42A-4997-8F30-4513F5A519E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B53F-5866-44C1-8324-6A589F1B3D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6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50147-D388-4C44-B420-48DD53E8C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33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268B-B42A-4997-8F30-4513F5A519E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B53F-5866-44C1-8324-6A589F1B3D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17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268B-B42A-4997-8F30-4513F5A519E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B53F-5866-44C1-8324-6A589F1B3D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59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268B-B42A-4997-8F30-4513F5A519E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B53F-5866-44C1-8324-6A589F1B3D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12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268B-B42A-4997-8F30-4513F5A519E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B53F-5866-44C1-8324-6A589F1B3D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73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268B-B42A-4997-8F30-4513F5A519E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B53F-5866-44C1-8324-6A589F1B3D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12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268B-B42A-4997-8F30-4513F5A519E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B53F-5866-44C1-8324-6A589F1B3D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37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268B-B42A-4997-8F30-4513F5A519E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B53F-5866-44C1-8324-6A589F1B3D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11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268B-B42A-4997-8F30-4513F5A519E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B53F-5866-44C1-8324-6A589F1B3D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01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268B-B42A-4997-8F30-4513F5A519E3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BB53F-5866-44C1-8324-6A589F1B3D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60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2783632" y="3946527"/>
            <a:ext cx="7152518" cy="63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algn="ctr" defTabSz="822325"/>
            <a:endParaRPr lang="it-IT" altLang="it-IT" sz="2400" b="1" dirty="0">
              <a:solidFill>
                <a:schemeClr val="accent1"/>
              </a:solidFill>
              <a:latin typeface="Verdana" pitchFamily="34" charset="0"/>
              <a:ea typeface="ヒラギノ角ゴ Pro W3"/>
              <a:cs typeface="ヒラギノ角ゴ Pro W3"/>
              <a:sym typeface="Arial" charset="0"/>
            </a:endParaRPr>
          </a:p>
          <a:p>
            <a:pPr algn="ctr" defTabSz="822325"/>
            <a:endParaRPr lang="it-IT" altLang="it-IT" sz="2400" b="1" dirty="0">
              <a:solidFill>
                <a:schemeClr val="accent1"/>
              </a:solidFill>
              <a:latin typeface="Verdana" pitchFamily="34" charset="0"/>
              <a:ea typeface="ヒラギノ角ゴ Pro W3"/>
              <a:cs typeface="ヒラギノ角ゴ Pro W3"/>
              <a:sym typeface="Arial" charset="0"/>
            </a:endParaRPr>
          </a:p>
          <a:p>
            <a:pPr algn="ctr" defTabSz="822325"/>
            <a:endParaRPr lang="it-IT" altLang="it-IT" sz="2400" b="1" dirty="0">
              <a:solidFill>
                <a:schemeClr val="accent1"/>
              </a:solidFill>
              <a:latin typeface="Verdana" pitchFamily="34" charset="0"/>
              <a:ea typeface="ヒラギノ角ゴ Pro W3"/>
              <a:cs typeface="ヒラギノ角ゴ Pro W3"/>
              <a:sym typeface="Arial" charset="0"/>
            </a:endParaRPr>
          </a:p>
          <a:p>
            <a:pPr algn="ctr" defTabSz="822325"/>
            <a:endParaRPr lang="it-IT" altLang="it-IT" sz="2400" b="1" dirty="0">
              <a:solidFill>
                <a:schemeClr val="accent1"/>
              </a:solidFill>
              <a:latin typeface="Verdana" pitchFamily="34" charset="0"/>
              <a:ea typeface="ヒラギノ角ゴ Pro W3"/>
              <a:cs typeface="ヒラギノ角ゴ Pro W3"/>
              <a:sym typeface="Arial" charset="0"/>
            </a:endParaRPr>
          </a:p>
          <a:p>
            <a:pPr algn="ctr" defTabSz="822325"/>
            <a:endParaRPr lang="it-IT" altLang="it-IT" sz="2400" b="1" dirty="0">
              <a:solidFill>
                <a:schemeClr val="accent1"/>
              </a:solidFill>
              <a:latin typeface="Verdana" pitchFamily="34" charset="0"/>
              <a:ea typeface="ヒラギノ角ゴ Pro W3"/>
              <a:cs typeface="ヒラギノ角ゴ Pro W3"/>
              <a:sym typeface="Arial" charset="0"/>
            </a:endParaRPr>
          </a:p>
          <a:p>
            <a:pPr algn="ctr" defTabSz="822325"/>
            <a:endParaRPr lang="it-IT" altLang="it-IT" sz="2400" b="1" dirty="0">
              <a:solidFill>
                <a:schemeClr val="accent1"/>
              </a:solidFill>
              <a:latin typeface="Verdana" pitchFamily="34" charset="0"/>
              <a:ea typeface="ヒラギノ角ゴ Pro W3"/>
              <a:cs typeface="ヒラギノ角ゴ Pro W3"/>
              <a:sym typeface="Arial" charset="0"/>
            </a:endParaRPr>
          </a:p>
          <a:p>
            <a:pPr algn="ctr" defTabSz="822325"/>
            <a:endParaRPr lang="it-IT" altLang="it-IT" sz="2400" b="1" dirty="0">
              <a:solidFill>
                <a:schemeClr val="accent1"/>
              </a:solidFill>
              <a:latin typeface="Verdana" pitchFamily="34" charset="0"/>
              <a:ea typeface="ヒラギノ角ゴ Pro W3"/>
              <a:cs typeface="ヒラギノ角ゴ Pro W3"/>
              <a:sym typeface="Arial" charset="0"/>
            </a:endParaRPr>
          </a:p>
          <a:p>
            <a:pPr algn="ctr" defTabSz="822325"/>
            <a:endParaRPr lang="it-IT" altLang="it-IT" sz="2400" b="1" dirty="0">
              <a:solidFill>
                <a:schemeClr val="accent1"/>
              </a:solidFill>
              <a:latin typeface="Verdana" pitchFamily="34" charset="0"/>
              <a:ea typeface="ヒラギノ角ゴ Pro W3"/>
              <a:cs typeface="ヒラギノ角ゴ Pro W3"/>
              <a:sym typeface="Arial" charset="0"/>
            </a:endParaRPr>
          </a:p>
          <a:p>
            <a:pPr algn="ctr" defTabSz="822325"/>
            <a:endParaRPr lang="it-IT" altLang="it-IT" sz="2400" b="1" dirty="0">
              <a:solidFill>
                <a:schemeClr val="accent1"/>
              </a:solidFill>
              <a:latin typeface="Verdana" pitchFamily="34" charset="0"/>
              <a:ea typeface="ヒラギノ角ゴ Pro W3"/>
              <a:cs typeface="ヒラギノ角ゴ Pro W3"/>
              <a:sym typeface="Arial" charset="0"/>
            </a:endParaRPr>
          </a:p>
          <a:p>
            <a:pPr algn="ctr" defTabSz="822325"/>
            <a:endParaRPr lang="it-IT" altLang="it-IT" sz="2400" b="1" dirty="0">
              <a:solidFill>
                <a:schemeClr val="accent1"/>
              </a:solidFill>
              <a:latin typeface="Verdana" pitchFamily="34" charset="0"/>
              <a:ea typeface="ヒラギノ角ゴ Pro W3"/>
              <a:cs typeface="ヒラギノ角ゴ Pro W3"/>
              <a:sym typeface="Arial" charset="0"/>
            </a:endParaRPr>
          </a:p>
          <a:p>
            <a:pPr algn="ctr" defTabSz="822325"/>
            <a:r>
              <a:rPr lang="it-IT" altLang="it-IT" sz="2400" b="1" dirty="0">
                <a:solidFill>
                  <a:schemeClr val="accent1"/>
                </a:solidFill>
                <a:latin typeface="Verdana" pitchFamily="34" charset="0"/>
                <a:ea typeface="ヒラギノ角ゴ Pro W3"/>
                <a:cs typeface="ヒラギノ角ゴ Pro W3"/>
                <a:sym typeface="Arial" charset="0"/>
              </a:rPr>
              <a:t>IL MOVIMENTO PER STARE BENE</a:t>
            </a:r>
          </a:p>
          <a:p>
            <a:pPr algn="ctr" defTabSz="822325"/>
            <a:endParaRPr lang="it-IT" altLang="it-IT" sz="2400" b="1" dirty="0">
              <a:solidFill>
                <a:schemeClr val="accent1"/>
              </a:solidFill>
              <a:latin typeface="Verdana" pitchFamily="34" charset="0"/>
              <a:ea typeface="ヒラギノ角ゴ Pro W3"/>
              <a:cs typeface="ヒラギノ角ゴ Pro W3"/>
              <a:sym typeface="Arial" charset="0"/>
            </a:endParaRPr>
          </a:p>
        </p:txBody>
      </p:sp>
      <p:sp>
        <p:nvSpPr>
          <p:cNvPr id="16386" name="Text Box 10"/>
          <p:cNvSpPr txBox="1">
            <a:spLocks/>
          </p:cNvSpPr>
          <p:nvPr/>
        </p:nvSpPr>
        <p:spPr bwMode="auto">
          <a:xfrm>
            <a:off x="5902326" y="5567363"/>
            <a:ext cx="4537075" cy="121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2" tIns="41148" rIns="82292" bIns="41148">
            <a:spAutoFit/>
          </a:bodyPr>
          <a:lstStyle/>
          <a:p>
            <a:pPr algn="ctr" defTabSz="822325">
              <a:lnSpc>
                <a:spcPct val="70000"/>
              </a:lnSpc>
              <a:spcBef>
                <a:spcPct val="50000"/>
              </a:spcBef>
            </a:pPr>
            <a:endParaRPr lang="it-IT" altLang="it-IT" sz="1100" b="1" dirty="0">
              <a:ea typeface="ヒラギノ角ゴ Pro W3"/>
              <a:cs typeface="ヒラギノ角ゴ Pro W3"/>
              <a:sym typeface="Gill Sans"/>
            </a:endParaRPr>
          </a:p>
          <a:p>
            <a:pPr algn="ctr" defTabSz="822325">
              <a:lnSpc>
                <a:spcPct val="70000"/>
              </a:lnSpc>
              <a:spcBef>
                <a:spcPct val="50000"/>
              </a:spcBef>
            </a:pPr>
            <a:endParaRPr lang="it-IT" altLang="it-IT" sz="1100" b="1" dirty="0">
              <a:ea typeface="ヒラギノ角ゴ Pro W3"/>
              <a:cs typeface="ヒラギノ角ゴ Pro W3"/>
              <a:sym typeface="Gill Sans"/>
            </a:endParaRPr>
          </a:p>
          <a:p>
            <a:pPr algn="ctr" defTabSz="822325">
              <a:lnSpc>
                <a:spcPct val="70000"/>
              </a:lnSpc>
              <a:spcBef>
                <a:spcPct val="50000"/>
              </a:spcBef>
            </a:pPr>
            <a:endParaRPr lang="it-IT" altLang="it-IT" sz="1100" b="1" dirty="0">
              <a:ea typeface="ヒラギノ角ゴ Pro W3"/>
              <a:cs typeface="ヒラギノ角ゴ Pro W3"/>
              <a:sym typeface="Gill Sans"/>
            </a:endParaRPr>
          </a:p>
          <a:p>
            <a:pPr algn="ctr" defTabSz="822325">
              <a:lnSpc>
                <a:spcPct val="70000"/>
              </a:lnSpc>
              <a:spcBef>
                <a:spcPct val="50000"/>
              </a:spcBef>
            </a:pPr>
            <a:endParaRPr lang="it-IT" altLang="it-IT" sz="1100" b="1" dirty="0">
              <a:ea typeface="ヒラギノ角ゴ Pro W3"/>
              <a:cs typeface="ヒラギノ角ゴ Pro W3"/>
              <a:sym typeface="Gill Sans"/>
            </a:endParaRPr>
          </a:p>
          <a:p>
            <a:pPr algn="ctr" defTabSz="822325">
              <a:lnSpc>
                <a:spcPct val="70000"/>
              </a:lnSpc>
              <a:spcBef>
                <a:spcPct val="50000"/>
              </a:spcBef>
            </a:pPr>
            <a:r>
              <a:rPr lang="it-IT" altLang="it-IT" sz="1100" b="1" dirty="0">
                <a:ea typeface="ヒラギノ角ゴ Pro W3"/>
                <a:cs typeface="ヒラギノ角ゴ Pro W3"/>
                <a:sym typeface="Gill Sans"/>
              </a:rPr>
              <a:t>Dr.ssa Paola Colussi</a:t>
            </a:r>
          </a:p>
          <a:p>
            <a:pPr algn="ctr" defTabSz="822325">
              <a:lnSpc>
                <a:spcPct val="70000"/>
              </a:lnSpc>
              <a:spcBef>
                <a:spcPct val="50000"/>
              </a:spcBef>
            </a:pPr>
            <a:r>
              <a:rPr lang="it-IT" altLang="it-IT" sz="1100" b="1" dirty="0">
                <a:ea typeface="ヒラギノ角ゴ Pro W3"/>
                <a:cs typeface="ヒラギノ角ゴ Pro W3"/>
                <a:sym typeface="Gill Sans"/>
              </a:rPr>
              <a:t>Responsabile del Servizio di Promozione ed Educazione alla Salute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77801"/>
            <a:ext cx="5555580" cy="52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185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03389" y="1412875"/>
            <a:ext cx="4537075" cy="1036638"/>
          </a:xfrm>
        </p:spPr>
        <p:txBody>
          <a:bodyPr vert="horz" lIns="91430" tIns="45713" rIns="91430" bIns="45713" rtlCol="0" anchor="ctr">
            <a:normAutofit/>
          </a:bodyPr>
          <a:lstStyle/>
          <a:p>
            <a:pPr eaLnBrk="1" hangingPunct="1"/>
            <a:r>
              <a:rPr lang="it-IT" altLang="it-IT" sz="2000" b="1">
                <a:solidFill>
                  <a:srgbClr val="99212F"/>
                </a:solidFill>
                <a:ea typeface="ヒラギノ角ゴ Pro W3"/>
                <a:cs typeface="Lucida Sans Unicode" pitchFamily="34" charset="0"/>
              </a:rPr>
              <a:t>Livelli non adeguati (OMS) </a:t>
            </a:r>
            <a:br>
              <a:rPr lang="it-IT" altLang="it-IT" sz="2000" b="1">
                <a:solidFill>
                  <a:srgbClr val="99212F"/>
                </a:solidFill>
                <a:ea typeface="ヒラギノ角ゴ Pro W3"/>
                <a:cs typeface="Lucida Sans Unicode" pitchFamily="34" charset="0"/>
              </a:rPr>
            </a:br>
            <a:r>
              <a:rPr lang="it-IT" altLang="it-IT" sz="2000" b="1">
                <a:solidFill>
                  <a:srgbClr val="99212F"/>
                </a:solidFill>
                <a:ea typeface="ヒラギノ角ゴ Pro W3"/>
                <a:cs typeface="Lucida Sans Unicode" pitchFamily="34" charset="0"/>
              </a:rPr>
              <a:t>di attività fisica in età scolare</a:t>
            </a:r>
          </a:p>
        </p:txBody>
      </p:sp>
      <p:sp>
        <p:nvSpPr>
          <p:cNvPr id="73730" name="Text Box 14"/>
          <p:cNvSpPr txBox="1">
            <a:spLocks/>
          </p:cNvSpPr>
          <p:nvPr/>
        </p:nvSpPr>
        <p:spPr bwMode="auto">
          <a:xfrm>
            <a:off x="2014538" y="1808164"/>
            <a:ext cx="8293100" cy="7127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88" tIns="41145" rIns="82288" bIns="41145">
            <a:spAutoFit/>
          </a:bodyPr>
          <a:lstStyle/>
          <a:p>
            <a:pPr algn="ctr" defTabSz="822325"/>
            <a:endParaRPr lang="it-IT" altLang="it-IT" sz="2800">
              <a:solidFill>
                <a:srgbClr val="000000"/>
              </a:solidFill>
              <a:latin typeface="Kristen ITC"/>
              <a:ea typeface="ヒラギノ角ゴ Pro W3"/>
              <a:cs typeface="Lucida Sans Unicode" pitchFamily="34" charset="0"/>
              <a:sym typeface="Gill Sans"/>
            </a:endParaRPr>
          </a:p>
          <a:p>
            <a:pPr algn="ctr" defTabSz="822325"/>
            <a:endParaRPr lang="it-IT" altLang="it-IT" sz="1200">
              <a:solidFill>
                <a:srgbClr val="000000"/>
              </a:solidFill>
              <a:latin typeface="Kristen ITC"/>
              <a:ea typeface="ヒラギノ角ゴ Pro W3"/>
              <a:cs typeface="Lucida Sans Unicode" pitchFamily="34" charset="0"/>
              <a:sym typeface="Gill Sans"/>
            </a:endParaRPr>
          </a:p>
        </p:txBody>
      </p:sp>
      <p:sp>
        <p:nvSpPr>
          <p:cNvPr id="73731" name="Rectangle 15"/>
          <p:cNvSpPr>
            <a:spLocks/>
          </p:cNvSpPr>
          <p:nvPr/>
        </p:nvSpPr>
        <p:spPr bwMode="auto">
          <a:xfrm>
            <a:off x="1774826" y="2230439"/>
            <a:ext cx="4867275" cy="1235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88" tIns="41145" rIns="82288" bIns="41145" anchor="ctr">
            <a:spAutoFit/>
          </a:bodyPr>
          <a:lstStyle/>
          <a:p>
            <a:pPr algn="ctr" defTabSz="822325"/>
            <a:r>
              <a:rPr lang="it-IT" altLang="it-IT" sz="2400">
                <a:solidFill>
                  <a:srgbClr val="000066"/>
                </a:solidFill>
                <a:latin typeface="Calibri" pitchFamily="34" charset="0"/>
                <a:ea typeface="ヒラギノ角ゴ Pro W3"/>
                <a:cs typeface="Lucida Sans Unicode" pitchFamily="34" charset="0"/>
                <a:sym typeface="Gill Sans"/>
              </a:rPr>
              <a:t>80% bambini di 8-9 anni </a:t>
            </a:r>
          </a:p>
          <a:p>
            <a:pPr algn="ctr" defTabSz="822325"/>
            <a:r>
              <a:rPr lang="it-IT" altLang="it-IT" sz="2400">
                <a:solidFill>
                  <a:srgbClr val="000066"/>
                </a:solidFill>
                <a:latin typeface="Calibri" pitchFamily="34" charset="0"/>
                <a:ea typeface="ヒラギノ角ゴ Pro W3"/>
                <a:cs typeface="Lucida Sans Unicode" pitchFamily="34" charset="0"/>
                <a:sym typeface="Gill Sans"/>
              </a:rPr>
              <a:t>66%  bambini e adolescenti 13-15 anni </a:t>
            </a:r>
            <a:r>
              <a:rPr lang="it-IT" altLang="it-IT" sz="2400">
                <a:solidFill>
                  <a:srgbClr val="000066"/>
                </a:solidFill>
                <a:latin typeface="Kristen ITC"/>
                <a:ea typeface="ヒラギノ角ゴ Pro W3"/>
                <a:cs typeface="Lucida Sans Unicode" pitchFamily="34" charset="0"/>
                <a:sym typeface="Gill Sans"/>
              </a:rPr>
              <a:t> </a:t>
            </a:r>
          </a:p>
        </p:txBody>
      </p:sp>
      <p:sp>
        <p:nvSpPr>
          <p:cNvPr id="73732" name="Rectangle 7"/>
          <p:cNvSpPr>
            <a:spLocks/>
          </p:cNvSpPr>
          <p:nvPr/>
        </p:nvSpPr>
        <p:spPr bwMode="auto">
          <a:xfrm>
            <a:off x="6451107" y="3883025"/>
            <a:ext cx="3452213" cy="7078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33" tIns="45715" rIns="91433" bIns="45715">
            <a:spAutoFit/>
          </a:bodyPr>
          <a:lstStyle/>
          <a:p>
            <a:pPr algn="ctr" defTabSz="822325"/>
            <a:r>
              <a:rPr lang="it-IT" altLang="it-IT" sz="2000" b="1">
                <a:solidFill>
                  <a:srgbClr val="99212F"/>
                </a:solidFill>
                <a:latin typeface="Calibri" pitchFamily="34" charset="0"/>
                <a:ea typeface="ヒラギノ角ゴ Pro W3"/>
                <a:cs typeface="Lucida Sans Unicode" pitchFamily="34" charset="0"/>
                <a:sym typeface="Helvetica" pitchFamily="34" charset="0"/>
              </a:rPr>
              <a:t>Stato nutrizionale dei bambini </a:t>
            </a:r>
            <a:br>
              <a:rPr lang="it-IT" altLang="it-IT" sz="2000" b="1">
                <a:solidFill>
                  <a:srgbClr val="99212F"/>
                </a:solidFill>
                <a:latin typeface="Calibri" pitchFamily="34" charset="0"/>
                <a:ea typeface="ヒラギノ角ゴ Pro W3"/>
                <a:cs typeface="Lucida Sans Unicode" pitchFamily="34" charset="0"/>
                <a:sym typeface="Helvetica" pitchFamily="34" charset="0"/>
              </a:rPr>
            </a:br>
            <a:r>
              <a:rPr lang="it-IT" altLang="it-IT" sz="2000" b="1">
                <a:solidFill>
                  <a:srgbClr val="99212F"/>
                </a:solidFill>
                <a:latin typeface="Calibri" pitchFamily="34" charset="0"/>
                <a:ea typeface="ヒラギノ角ゴ Pro W3"/>
                <a:cs typeface="Lucida Sans Unicode" pitchFamily="34" charset="0"/>
                <a:sym typeface="Helvetica" pitchFamily="34" charset="0"/>
              </a:rPr>
              <a:t>in età scolare </a:t>
            </a:r>
          </a:p>
        </p:txBody>
      </p:sp>
      <p:sp>
        <p:nvSpPr>
          <p:cNvPr id="73733" name="Rectangle 8"/>
          <p:cNvSpPr>
            <a:spLocks/>
          </p:cNvSpPr>
          <p:nvPr/>
        </p:nvSpPr>
        <p:spPr bwMode="auto">
          <a:xfrm>
            <a:off x="5810251" y="4797425"/>
            <a:ext cx="4570413" cy="8588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33" tIns="45715" rIns="91433" bIns="45715">
            <a:spAutoFit/>
          </a:bodyPr>
          <a:lstStyle/>
          <a:p>
            <a:pPr algn="ctr" defTabSz="822325"/>
            <a:r>
              <a:rPr lang="it-IT" altLang="it-IT">
                <a:solidFill>
                  <a:srgbClr val="000066"/>
                </a:solidFill>
                <a:latin typeface="Kristen ITC"/>
                <a:ea typeface="ヒラギノ角ゴ Pro W3"/>
                <a:cs typeface="Lucida Sans Unicode" pitchFamily="34" charset="0"/>
                <a:sym typeface="Helvetica" pitchFamily="34" charset="0"/>
              </a:rPr>
              <a:t> </a:t>
            </a:r>
            <a:r>
              <a:rPr lang="it-IT" altLang="it-IT" sz="2400">
                <a:solidFill>
                  <a:srgbClr val="000066"/>
                </a:solidFill>
                <a:latin typeface="Calibri" pitchFamily="34" charset="0"/>
                <a:ea typeface="ヒラギノ角ゴ Pro W3"/>
                <a:cs typeface="Lucida Sans Unicode" pitchFamily="34" charset="0"/>
                <a:sym typeface="Helvetica" pitchFamily="34" charset="0"/>
              </a:rPr>
              <a:t>20,9 % è in sovrappeso </a:t>
            </a:r>
          </a:p>
          <a:p>
            <a:pPr algn="ctr" defTabSz="822325"/>
            <a:r>
              <a:rPr lang="it-IT" altLang="it-IT" sz="2400">
                <a:solidFill>
                  <a:srgbClr val="000066"/>
                </a:solidFill>
                <a:latin typeface="Calibri" pitchFamily="34" charset="0"/>
                <a:ea typeface="ヒラギノ角ゴ Pro W3"/>
                <a:cs typeface="Lucida Sans Unicode" pitchFamily="34" charset="0"/>
                <a:sym typeface="Helvetica" pitchFamily="34" charset="0"/>
              </a:rPr>
              <a:t> 10,8 % è obeso</a:t>
            </a:r>
            <a:r>
              <a:rPr lang="it-IT" altLang="it-IT" sz="2400">
                <a:solidFill>
                  <a:srgbClr val="000000"/>
                </a:solidFill>
                <a:latin typeface="Calibri" pitchFamily="34" charset="0"/>
                <a:ea typeface="ヒラギノ角ゴ Pro W3"/>
                <a:cs typeface="Lucida Sans Unicode" pitchFamily="34" charset="0"/>
                <a:sym typeface="Helvetica" pitchFamily="34" charset="0"/>
              </a:rPr>
              <a:t> </a:t>
            </a:r>
          </a:p>
        </p:txBody>
      </p:sp>
      <p:pic>
        <p:nvPicPr>
          <p:cNvPr id="73734" name="Picture 14" descr="bambini che gioc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7726" y="1614489"/>
            <a:ext cx="2462213" cy="2085975"/>
          </a:xfrm>
          <a:prstGeom prst="rect">
            <a:avLst/>
          </a:prstGeom>
          <a:noFill/>
          <a:ln w="38100">
            <a:solidFill>
              <a:srgbClr val="99212F"/>
            </a:solidFill>
            <a:miter lim="800000"/>
            <a:headEnd/>
            <a:tailEnd/>
          </a:ln>
        </p:spPr>
      </p:pic>
      <p:pic>
        <p:nvPicPr>
          <p:cNvPr id="73735" name="Picture 16" descr="obesit%25C3%25A0%2Binfant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300" y="3948113"/>
            <a:ext cx="3386138" cy="2254250"/>
          </a:xfrm>
          <a:prstGeom prst="rect">
            <a:avLst/>
          </a:prstGeom>
          <a:noFill/>
          <a:ln w="38100">
            <a:solidFill>
              <a:srgbClr val="99212F"/>
            </a:solidFill>
            <a:miter lim="800000"/>
            <a:headEnd/>
            <a:tailEnd/>
          </a:ln>
        </p:spPr>
      </p:pic>
      <p:sp>
        <p:nvSpPr>
          <p:cNvPr id="73736" name="Rectangle 17"/>
          <p:cNvSpPr>
            <a:spLocks/>
          </p:cNvSpPr>
          <p:nvPr/>
        </p:nvSpPr>
        <p:spPr bwMode="auto">
          <a:xfrm>
            <a:off x="2875642" y="3365501"/>
            <a:ext cx="3084742" cy="3600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0" tIns="41145" rIns="82290" bIns="41145">
            <a:spAutoFit/>
          </a:bodyPr>
          <a:lstStyle/>
          <a:p>
            <a:pPr algn="ctr" defTabSz="822325"/>
            <a:r>
              <a:rPr lang="it-IT" altLang="it-IT">
                <a:solidFill>
                  <a:srgbClr val="000066"/>
                </a:solidFill>
                <a:latin typeface="Calibri" pitchFamily="34" charset="0"/>
                <a:ea typeface="ヒラギノ角ゴ Pro W3"/>
                <a:cs typeface="Lucida Sans Unicode" pitchFamily="34" charset="0"/>
                <a:sym typeface="Gill Sans"/>
              </a:rPr>
              <a:t>(dati OKKIO 2014 e HBSC 2014)</a:t>
            </a:r>
          </a:p>
        </p:txBody>
      </p:sp>
      <p:pic>
        <p:nvPicPr>
          <p:cNvPr id="737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9589" y="5699126"/>
            <a:ext cx="981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4359552" y="449263"/>
            <a:ext cx="2579135" cy="42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80" tIns="41140" rIns="82280" bIns="41140">
            <a:spAutoFit/>
          </a:bodyPr>
          <a:lstStyle/>
          <a:p>
            <a:pPr algn="ctr" eaLnBrk="0" hangingPunct="0"/>
            <a:r>
              <a:rPr lang="it-IT" altLang="it-IT" sz="2200" b="1">
                <a:solidFill>
                  <a:srgbClr val="800000"/>
                </a:solidFill>
                <a:sym typeface="Gill Sans"/>
              </a:rPr>
              <a:t>La situazione attuale</a:t>
            </a:r>
          </a:p>
        </p:txBody>
      </p:sp>
    </p:spTree>
    <p:extLst>
      <p:ext uri="{BB962C8B-B14F-4D97-AF65-F5344CB8AC3E}">
        <p14:creationId xmlns:p14="http://schemas.microsoft.com/office/powerpoint/2010/main" val="186291153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1524000" y="117475"/>
            <a:ext cx="9144000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/>
              <a:t>Bambini e giovani di età 5-17</a:t>
            </a:r>
            <a:endParaRPr lang="en-US" altLang="en-US"/>
          </a:p>
        </p:txBody>
      </p:sp>
      <p:sp>
        <p:nvSpPr>
          <p:cNvPr id="19458" name="Content Placeholder 8"/>
          <p:cNvSpPr>
            <a:spLocks noGrp="1"/>
          </p:cNvSpPr>
          <p:nvPr>
            <p:ph idx="4294967295"/>
          </p:nvPr>
        </p:nvSpPr>
        <p:spPr>
          <a:xfrm>
            <a:off x="2062164" y="1052514"/>
            <a:ext cx="5113337" cy="4319587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GB" altLang="en-US" sz="2200" b="1" u="sng">
                <a:solidFill>
                  <a:srgbClr val="A50021"/>
                </a:solidFill>
              </a:rPr>
              <a:t>Almeno 60 minuti </a:t>
            </a:r>
            <a:r>
              <a:rPr lang="en-GB" altLang="en-US" sz="2200"/>
              <a:t> di attività fisica quotidiana di intensità da moderata a vigorosa </a:t>
            </a:r>
            <a:endParaRPr lang="en-US" altLang="en-US" sz="2200"/>
          </a:p>
          <a:p>
            <a:pPr>
              <a:spcBef>
                <a:spcPct val="75000"/>
              </a:spcBef>
            </a:pPr>
            <a:r>
              <a:rPr lang="en-GB" altLang="en-US" sz="2200"/>
              <a:t>&gt; 60 minuti forniscono benefici aggiuntivi alla salute</a:t>
            </a:r>
            <a:endParaRPr lang="en-US" altLang="en-US" sz="2200"/>
          </a:p>
          <a:p>
            <a:pPr>
              <a:spcBef>
                <a:spcPct val="75000"/>
              </a:spcBef>
            </a:pPr>
            <a:r>
              <a:rPr lang="en-GB" altLang="en-US" sz="2200"/>
              <a:t>Dovrebbe:</a:t>
            </a:r>
          </a:p>
          <a:p>
            <a:pPr lvl="1">
              <a:spcBef>
                <a:spcPct val="0"/>
              </a:spcBef>
            </a:pPr>
            <a:r>
              <a:rPr lang="en-GB" altLang="en-US" sz="2000"/>
              <a:t>essere </a:t>
            </a:r>
            <a:r>
              <a:rPr lang="en-GB" altLang="en-US" sz="2000" b="1" u="sng">
                <a:solidFill>
                  <a:srgbClr val="A50021"/>
                </a:solidFill>
              </a:rPr>
              <a:t>soprattutto attività aerobica</a:t>
            </a:r>
            <a:endParaRPr lang="en-GB" altLang="en-US" sz="2000"/>
          </a:p>
          <a:p>
            <a:pPr lvl="1">
              <a:spcBef>
                <a:spcPct val="0"/>
              </a:spcBef>
            </a:pPr>
            <a:r>
              <a:rPr lang="en-GB" altLang="en-US" sz="2000"/>
              <a:t>includere attività di</a:t>
            </a:r>
            <a:r>
              <a:rPr lang="en-GB" altLang="en-US" sz="2000" b="1" u="sng">
                <a:solidFill>
                  <a:srgbClr val="A50021"/>
                </a:solidFill>
              </a:rPr>
              <a:t> intensità vigorosa</a:t>
            </a:r>
            <a:endParaRPr lang="en-GB" altLang="en-US" sz="2000"/>
          </a:p>
          <a:p>
            <a:pPr lvl="1">
              <a:spcBef>
                <a:spcPct val="0"/>
              </a:spcBef>
            </a:pPr>
            <a:r>
              <a:rPr lang="en-GB" altLang="en-US" sz="2000"/>
              <a:t>Includere attività che rinforzano i </a:t>
            </a:r>
            <a:r>
              <a:rPr lang="en-GB" altLang="en-US" sz="2000" b="1" u="sng">
                <a:solidFill>
                  <a:srgbClr val="A50021"/>
                </a:solidFill>
              </a:rPr>
              <a:t>muscoli</a:t>
            </a:r>
            <a:r>
              <a:rPr lang="en-GB" altLang="en-US" sz="2000"/>
              <a:t> e sostengono la salute delle </a:t>
            </a:r>
            <a:r>
              <a:rPr lang="en-GB" altLang="en-US" sz="2000" b="1" u="sng">
                <a:solidFill>
                  <a:srgbClr val="A50021"/>
                </a:solidFill>
              </a:rPr>
              <a:t>ossa</a:t>
            </a:r>
            <a:r>
              <a:rPr lang="en-GB" altLang="en-US" sz="2000"/>
              <a:t> almeno 3 volte a settimana. </a:t>
            </a:r>
          </a:p>
        </p:txBody>
      </p:sp>
      <p:pic>
        <p:nvPicPr>
          <p:cNvPr id="19459" name="Picture 9" descr="WHO-virot (Small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326" y="2636838"/>
            <a:ext cx="2282825" cy="1547812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19460" name="Picture 5" descr="Wendy's soccer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0326" y="4292601"/>
            <a:ext cx="231457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047875" y="914400"/>
            <a:ext cx="815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9462" name="Picture 4" descr="Photo showing girl crossing a safe r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9476" y="914401"/>
            <a:ext cx="121126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925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652BC4-AF79-41A0-84D4-1F7C038BE37C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74754" name="Oval 8"/>
          <p:cNvSpPr>
            <a:spLocks noChangeArrowheads="1"/>
          </p:cNvSpPr>
          <p:nvPr/>
        </p:nvSpPr>
        <p:spPr bwMode="auto">
          <a:xfrm>
            <a:off x="2424114" y="0"/>
            <a:ext cx="7056437" cy="1728788"/>
          </a:xfrm>
          <a:prstGeom prst="ellipse">
            <a:avLst/>
          </a:prstGeom>
          <a:solidFill>
            <a:srgbClr val="D5E3FF"/>
          </a:solidFill>
          <a:ln w="44450" cap="sq">
            <a:solidFill>
              <a:srgbClr val="002060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r>
              <a:rPr lang="it-IT" sz="2800" b="1">
                <a:solidFill>
                  <a:srgbClr val="002060"/>
                </a:solidFill>
              </a:rPr>
              <a:t>incoraggiare i bambini  </a:t>
            </a:r>
          </a:p>
          <a:p>
            <a:r>
              <a:rPr lang="it-IT" sz="2800" b="1">
                <a:solidFill>
                  <a:srgbClr val="002060"/>
                </a:solidFill>
              </a:rPr>
              <a:t>a muoversi per …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774826" y="1557338"/>
            <a:ext cx="4213225" cy="3816350"/>
          </a:xfrm>
          <a:prstGeom prst="rect">
            <a:avLst/>
          </a:prstGeom>
          <a:blipFill dpi="0" rotWithShape="1">
            <a:blip r:embed="rId2" cstate="print">
              <a:lum bright="30000"/>
            </a:blip>
            <a:srcRect/>
            <a:stretch>
              <a:fillRect/>
            </a:stretch>
          </a:blipFill>
          <a:ln w="38100" cap="rnd">
            <a:solidFill>
              <a:srgbClr val="19194D"/>
            </a:solidFill>
            <a:round/>
            <a:headEnd/>
            <a:tailEnd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lIns="91439" tIns="45719" rIns="91439" bIns="45719" anchor="ctr"/>
          <a:lstStyle/>
          <a:p>
            <a:pPr>
              <a:defRPr/>
            </a:pPr>
            <a:endParaRPr lang="it-IT" sz="2000" dirty="0">
              <a:solidFill>
                <a:srgbClr val="002060"/>
              </a:solidFill>
              <a:latin typeface="Kristen ITC" pitchFamily="66" charset="0"/>
            </a:endParaRPr>
          </a:p>
          <a:p>
            <a:pPr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</a:rPr>
              <a:t>apprendere e sviluppare  le </a:t>
            </a:r>
            <a:r>
              <a:rPr lang="it-IT" sz="2000" b="1" dirty="0">
                <a:solidFill>
                  <a:srgbClr val="002060"/>
                </a:solidFill>
                <a:latin typeface="Arial" pitchFamily="34" charset="0"/>
              </a:rPr>
              <a:t>competenze motorie</a:t>
            </a:r>
          </a:p>
          <a:p>
            <a:pPr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</a:rPr>
              <a:t>sviluppare </a:t>
            </a:r>
            <a:r>
              <a:rPr lang="it-IT" sz="2000" b="1" dirty="0">
                <a:solidFill>
                  <a:srgbClr val="002060"/>
                </a:solidFill>
                <a:latin typeface="Arial" pitchFamily="34" charset="0"/>
              </a:rPr>
              <a:t>la coordinazione</a:t>
            </a:r>
          </a:p>
          <a:p>
            <a:pPr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</a:rPr>
              <a:t>conoscere </a:t>
            </a:r>
            <a:r>
              <a:rPr lang="it-IT" sz="2000" b="1" dirty="0">
                <a:solidFill>
                  <a:srgbClr val="002060"/>
                </a:solidFill>
                <a:latin typeface="Arial" pitchFamily="34" charset="0"/>
              </a:rPr>
              <a:t>il proprio corpo</a:t>
            </a:r>
          </a:p>
          <a:p>
            <a:pPr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</a:rPr>
              <a:t>raggiungere il </a:t>
            </a:r>
            <a:r>
              <a:rPr lang="it-IT" sz="2000" b="1" dirty="0">
                <a:solidFill>
                  <a:srgbClr val="002060"/>
                </a:solidFill>
                <a:latin typeface="Arial" pitchFamily="34" charset="0"/>
              </a:rPr>
              <a:t>giusto peso</a:t>
            </a:r>
          </a:p>
          <a:p>
            <a:pPr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</a:rPr>
              <a:t>rafforzare le </a:t>
            </a:r>
            <a:r>
              <a:rPr lang="it-IT" sz="2000" b="1" dirty="0">
                <a:solidFill>
                  <a:srgbClr val="002060"/>
                </a:solidFill>
                <a:latin typeface="Arial" pitchFamily="34" charset="0"/>
              </a:rPr>
              <a:t>ossa e i muscoli</a:t>
            </a:r>
          </a:p>
          <a:p>
            <a:pPr>
              <a:defRPr/>
            </a:pPr>
            <a:endParaRPr lang="it-IT" sz="2000" dirty="0">
              <a:solidFill>
                <a:srgbClr val="002060"/>
              </a:solidFill>
              <a:latin typeface="Kristen ITC" pitchFamily="66" charset="0"/>
            </a:endParaRPr>
          </a:p>
        </p:txBody>
      </p:sp>
      <p:sp>
        <p:nvSpPr>
          <p:cNvPr id="74756" name="Rectangle 9"/>
          <p:cNvSpPr>
            <a:spLocks noChangeArrowheads="1"/>
          </p:cNvSpPr>
          <p:nvPr/>
        </p:nvSpPr>
        <p:spPr bwMode="auto">
          <a:xfrm>
            <a:off x="6167439" y="1484313"/>
            <a:ext cx="4105275" cy="3744912"/>
          </a:xfrm>
          <a:prstGeom prst="rect">
            <a:avLst/>
          </a:prstGeom>
          <a:blipFill dpi="0" rotWithShape="1">
            <a:blip r:embed="rId3">
              <a:lum bright="70000"/>
            </a:blip>
            <a:srcRect/>
            <a:stretch>
              <a:fillRect/>
            </a:stretch>
          </a:blipFill>
          <a:ln w="38100" cap="rnd">
            <a:solidFill>
              <a:srgbClr val="002060"/>
            </a:solidFill>
            <a:round/>
            <a:headEnd/>
            <a:tailEnd/>
          </a:ln>
        </p:spPr>
        <p:txBody>
          <a:bodyPr lIns="91439" tIns="45719" rIns="91439" bIns="45719" anchor="ctr"/>
          <a:lstStyle/>
          <a:p>
            <a:r>
              <a:rPr lang="it-IT" sz="2000">
                <a:solidFill>
                  <a:srgbClr val="002060"/>
                </a:solidFill>
              </a:rPr>
              <a:t>rinforzare l’</a:t>
            </a:r>
            <a:r>
              <a:rPr lang="it-IT" sz="2000" b="1">
                <a:solidFill>
                  <a:srgbClr val="002060"/>
                </a:solidFill>
              </a:rPr>
              <a:t>autostima</a:t>
            </a:r>
          </a:p>
          <a:p>
            <a:endParaRPr lang="it-IT" sz="2000" b="1">
              <a:solidFill>
                <a:srgbClr val="002060"/>
              </a:solidFill>
            </a:endParaRPr>
          </a:p>
          <a:p>
            <a:r>
              <a:rPr lang="it-IT" sz="2000">
                <a:solidFill>
                  <a:srgbClr val="002060"/>
                </a:solidFill>
              </a:rPr>
              <a:t>sviluppare la curiosità di fare </a:t>
            </a:r>
            <a:r>
              <a:rPr lang="it-IT" sz="2000" b="1">
                <a:solidFill>
                  <a:srgbClr val="002060"/>
                </a:solidFill>
              </a:rPr>
              <a:t>attività nuove e stimolanti</a:t>
            </a:r>
          </a:p>
          <a:p>
            <a:endParaRPr lang="it-IT" sz="2000" b="1">
              <a:solidFill>
                <a:srgbClr val="002060"/>
              </a:solidFill>
            </a:endParaRPr>
          </a:p>
          <a:p>
            <a:r>
              <a:rPr lang="it-IT" sz="2000">
                <a:solidFill>
                  <a:srgbClr val="002060"/>
                </a:solidFill>
              </a:rPr>
              <a:t>apprendere e sviluppare la capacità a </a:t>
            </a:r>
            <a:r>
              <a:rPr lang="it-IT" sz="2000" b="1">
                <a:solidFill>
                  <a:srgbClr val="002060"/>
                </a:solidFill>
              </a:rPr>
              <a:t>relazionarsi con gli altri</a:t>
            </a:r>
          </a:p>
          <a:p>
            <a:endParaRPr lang="it-IT" sz="2000" b="1">
              <a:solidFill>
                <a:srgbClr val="002060"/>
              </a:solidFill>
            </a:endParaRPr>
          </a:p>
          <a:p>
            <a:r>
              <a:rPr lang="it-IT" sz="2000">
                <a:solidFill>
                  <a:srgbClr val="002060"/>
                </a:solidFill>
              </a:rPr>
              <a:t>sviluppare </a:t>
            </a:r>
            <a:r>
              <a:rPr lang="it-IT" sz="2000" b="1">
                <a:solidFill>
                  <a:srgbClr val="002060"/>
                </a:solidFill>
              </a:rPr>
              <a:t>l’intelligenza, la memoria, la vista e il linguaggio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224339" y="5229226"/>
            <a:ext cx="3887787" cy="14398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 cap="sq">
            <a:solidFill>
              <a:srgbClr val="C00000"/>
            </a:solidFill>
            <a:round/>
            <a:headEnd/>
            <a:tailEnd/>
          </a:ln>
        </p:spPr>
        <p:txBody>
          <a:bodyPr lIns="91439" tIns="45719" rIns="91439" bIns="45719" anchor="ctr"/>
          <a:lstStyle/>
          <a:p>
            <a:pPr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apprendere un’abitudine SANA </a:t>
            </a:r>
          </a:p>
          <a:p>
            <a:pPr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per tutta la vita</a:t>
            </a:r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5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066" name="Picture 2" descr="Building your child’s brain through physical liter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4" y="1522413"/>
            <a:ext cx="7718425" cy="34925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80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92513" y="379414"/>
            <a:ext cx="3962400" cy="1254125"/>
          </a:xfrm>
        </p:spPr>
        <p:txBody>
          <a:bodyPr vert="horz" lIns="82296" tIns="41148" rIns="82296" bIns="41148" rtlCol="0" anchor="ctr">
            <a:normAutofit fontScale="90000"/>
          </a:bodyPr>
          <a:lstStyle/>
          <a:p>
            <a:pPr eaLnBrk="1" hangingPunct="1"/>
            <a:br>
              <a:rPr lang="it-IT" altLang="it-IT">
                <a:solidFill>
                  <a:srgbClr val="800000"/>
                </a:solidFill>
              </a:rPr>
            </a:br>
            <a:endParaRPr lang="it-IT" altLang="it-IT">
              <a:solidFill>
                <a:srgbClr val="800000"/>
              </a:solidFill>
            </a:endParaRPr>
          </a:p>
        </p:txBody>
      </p:sp>
      <p:sp>
        <p:nvSpPr>
          <p:cNvPr id="728068" name="Rectangle 5"/>
          <p:cNvSpPr>
            <a:spLocks noChangeArrowheads="1"/>
          </p:cNvSpPr>
          <p:nvPr/>
        </p:nvSpPr>
        <p:spPr bwMode="auto">
          <a:xfrm>
            <a:off x="7640638" y="1938338"/>
            <a:ext cx="3154362" cy="231448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emozionali</a:t>
            </a:r>
          </a:p>
          <a:p>
            <a:pPr algn="ctr" eaLnBrk="1" hangingPunct="1"/>
            <a:endParaRPr lang="it-IT" altLang="it-IT" b="1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  <a:sym typeface="Gill Sans"/>
            </a:endParaRP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rinforza l’autostima </a:t>
            </a: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aumenta l’autonomia </a:t>
            </a: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fa sentire meglio</a:t>
            </a: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sviluppa la curiosità di fare attività nuove e stimolanti</a:t>
            </a: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insegna a gestire lo stress e le emozioni </a:t>
            </a: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insegna il concetto di impegno</a:t>
            </a:r>
            <a:r>
              <a:rPr lang="it-IT" altLang="it-IT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 </a:t>
            </a:r>
          </a:p>
        </p:txBody>
      </p:sp>
      <p:sp>
        <p:nvSpPr>
          <p:cNvPr id="728069" name="Rectangle 8"/>
          <p:cNvSpPr>
            <a:spLocks noChangeArrowheads="1"/>
          </p:cNvSpPr>
          <p:nvPr/>
        </p:nvSpPr>
        <p:spPr bwMode="auto">
          <a:xfrm>
            <a:off x="1277939" y="1938339"/>
            <a:ext cx="3159125" cy="203748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82296" tIns="41148" rIns="82296" bIns="41148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intellettivi</a:t>
            </a:r>
          </a:p>
          <a:p>
            <a:pPr algn="ctr" eaLnBrk="1" hangingPunct="1"/>
            <a:endParaRPr lang="it-IT" altLang="it-IT" b="1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  <a:sym typeface="Gill Sans"/>
            </a:endParaRP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migliora la capacità di attenzione e di concentrazione </a:t>
            </a: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migliora  l’apprendimento</a:t>
            </a: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migliora la capacità di pianificare e di problem solving</a:t>
            </a: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migliora la gestione delle proprie                           difficoltà se presente l’iperattività</a:t>
            </a:r>
          </a:p>
        </p:txBody>
      </p:sp>
      <p:sp>
        <p:nvSpPr>
          <p:cNvPr id="728070" name="Rectangle 9"/>
          <p:cNvSpPr>
            <a:spLocks noChangeArrowheads="1"/>
          </p:cNvSpPr>
          <p:nvPr/>
        </p:nvSpPr>
        <p:spPr bwMode="auto">
          <a:xfrm>
            <a:off x="2852738" y="4878389"/>
            <a:ext cx="6527800" cy="203748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82296" tIns="41148" rIns="82296" bIns="41148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sociali</a:t>
            </a:r>
            <a:endParaRPr lang="it-IT" altLang="it-IT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  <a:sym typeface="Gill Sans"/>
            </a:endParaRPr>
          </a:p>
          <a:p>
            <a:pPr algn="ctr" eaLnBrk="1" hangingPunct="1"/>
            <a:endParaRPr lang="it-IT" altLang="it-IT" b="1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  <a:sym typeface="Gill Sans"/>
            </a:endParaRP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fa apprendere e sviluppare la capacità di relazionarsi con gli altri (bambini ed adulti)</a:t>
            </a: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aiuta ad acquisire il rispetto delle regole</a:t>
            </a: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aiuta a migliorare la relazione bambini-genitori</a:t>
            </a: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aiuta a prevenire i comportamenti a rischio (tabacco, droghe, gravidanze precoci...) e antisociali ( bullismo, atti vandalici....)</a:t>
            </a:r>
          </a:p>
          <a:p>
            <a:pPr algn="ctr" eaLnBrk="1" hangingPunct="1"/>
            <a:r>
              <a:rPr lang="it-IT" altLang="it-IT" sz="1300" b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incoraggia verso atteggiamenti sociali</a:t>
            </a:r>
          </a:p>
        </p:txBody>
      </p:sp>
      <p:sp>
        <p:nvSpPr>
          <p:cNvPr id="728071" name="Rectangle 3"/>
          <p:cNvSpPr>
            <a:spLocks noChangeArrowheads="1"/>
          </p:cNvSpPr>
          <p:nvPr/>
        </p:nvSpPr>
        <p:spPr bwMode="auto">
          <a:xfrm>
            <a:off x="3146426" y="384175"/>
            <a:ext cx="56880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344" tIns="34344" rIns="34344" bIns="34344" anchor="ctr"/>
          <a:lstStyle>
            <a:lvl1pPr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500" b="1">
                <a:solidFill>
                  <a:srgbClr val="800000"/>
                </a:solidFill>
                <a:latin typeface="Arial" panose="020B0604020202020204" pitchFamily="34" charset="0"/>
                <a:ea typeface="ヒラギノ角ゴ Pro W3"/>
                <a:cs typeface="ヒラギノ角ゴ Pro W3"/>
                <a:sym typeface="Gill Sans"/>
              </a:rPr>
              <a:t>...come costruire una casa</a:t>
            </a:r>
          </a:p>
        </p:txBody>
      </p:sp>
      <p:pic>
        <p:nvPicPr>
          <p:cNvPr id="728072" name="Picture 7" descr="2580-logo_ulss_6_scritta_sot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4" y="4763"/>
            <a:ext cx="12969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073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4" y="1"/>
            <a:ext cx="1068387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829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30" tIns="45713" rIns="91430" bIns="45713" rtlCol="0" anchor="ctr">
            <a:normAutofit/>
          </a:bodyPr>
          <a:lstStyle/>
          <a:p>
            <a:r>
              <a:rPr lang="it-IT" altLang="it-IT" sz="2000" b="1">
                <a:solidFill>
                  <a:srgbClr val="800000"/>
                </a:solidFill>
              </a:rPr>
              <a:t>Se l’ambiente favorisce il movimento…</a:t>
            </a:r>
          </a:p>
        </p:txBody>
      </p:sp>
      <p:pic>
        <p:nvPicPr>
          <p:cNvPr id="143363" name="Picture 5" descr="29%2Bscarpe%2Bblu%2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3" y="1549401"/>
            <a:ext cx="2112962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7" descr="of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0201" y="1549401"/>
            <a:ext cx="27209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9" descr="zig+z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8564" y="4141789"/>
            <a:ext cx="14557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6" name="Picture 11" descr="aula%2Bver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6" y="4270375"/>
            <a:ext cx="3046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7" name="Picture 13" descr="percors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1" y="4595814"/>
            <a:ext cx="337026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8" name="Text Box 14"/>
          <p:cNvSpPr txBox="1">
            <a:spLocks noChangeArrowheads="1"/>
          </p:cNvSpPr>
          <p:nvPr/>
        </p:nvSpPr>
        <p:spPr bwMode="auto">
          <a:xfrm>
            <a:off x="5122863" y="3624263"/>
            <a:ext cx="5186362" cy="52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1" tIns="41145" rIns="82291" bIns="41145">
            <a:spAutoFit/>
          </a:bodyPr>
          <a:lstStyle/>
          <a:p>
            <a:pPr defTabSz="822325"/>
            <a:r>
              <a:rPr lang="it-IT" altLang="it-IT" sz="2900"/>
              <a:t>… i bambini si muovono</a:t>
            </a:r>
          </a:p>
        </p:txBody>
      </p:sp>
    </p:spTree>
    <p:extLst>
      <p:ext uri="{BB962C8B-B14F-4D97-AF65-F5344CB8AC3E}">
        <p14:creationId xmlns:p14="http://schemas.microsoft.com/office/powerpoint/2010/main" val="229489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7"/>
          <p:cNvSpPr txBox="1">
            <a:spLocks/>
          </p:cNvSpPr>
          <p:nvPr/>
        </p:nvSpPr>
        <p:spPr bwMode="auto">
          <a:xfrm>
            <a:off x="2651287" y="388539"/>
            <a:ext cx="6738010" cy="91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3" tIns="41137" rIns="82273" bIns="4113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160" b="1">
                <a:solidFill>
                  <a:srgbClr val="800000"/>
                </a:solidFill>
                <a:sym typeface="Gill Sans"/>
              </a:rPr>
              <a:t>Le pause attive a scuola</a:t>
            </a:r>
          </a:p>
          <a:p>
            <a:pPr algn="ctr">
              <a:spcBef>
                <a:spcPct val="50000"/>
              </a:spcBef>
            </a:pPr>
            <a:r>
              <a:rPr lang="it-IT" altLang="it-IT" sz="2160" b="1">
                <a:solidFill>
                  <a:srgbClr val="800000"/>
                </a:solidFill>
                <a:sym typeface="Gill Sans"/>
              </a:rPr>
              <a:t>il cervello funziona in modo migliore se...</a:t>
            </a:r>
          </a:p>
        </p:txBody>
      </p:sp>
      <p:grpSp>
        <p:nvGrpSpPr>
          <p:cNvPr id="41987" name="Gruppo 1"/>
          <p:cNvGrpSpPr>
            <a:grpSpLocks/>
          </p:cNvGrpSpPr>
          <p:nvPr/>
        </p:nvGrpSpPr>
        <p:grpSpPr bwMode="auto">
          <a:xfrm>
            <a:off x="1691367" y="1614151"/>
            <a:ext cx="8743558" cy="5092850"/>
            <a:chOff x="184150" y="1793875"/>
            <a:chExt cx="9716521" cy="5659901"/>
          </a:xfrm>
        </p:grpSpPr>
        <p:sp>
          <p:nvSpPr>
            <p:cNvPr id="41988" name="Text Box 2"/>
            <p:cNvSpPr txBox="1">
              <a:spLocks/>
            </p:cNvSpPr>
            <p:nvPr/>
          </p:nvSpPr>
          <p:spPr bwMode="auto">
            <a:xfrm>
              <a:off x="903288" y="5972175"/>
              <a:ext cx="8423275" cy="1323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3" tIns="41137" rIns="82273" bIns="41137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it-IT" altLang="it-IT" sz="2879">
                <a:solidFill>
                  <a:srgbClr val="000000"/>
                </a:solidFill>
                <a:latin typeface="Gill Sans"/>
                <a:ea typeface="ヒラギノ角ゴ Pro W3"/>
                <a:cs typeface="Lucida Sans Unicode" panose="020B0602030504020204" pitchFamily="34" charset="0"/>
                <a:sym typeface="Gill Sans"/>
              </a:endParaRPr>
            </a:p>
            <a:p>
              <a:pPr algn="ctr">
                <a:spcBef>
                  <a:spcPct val="50000"/>
                </a:spcBef>
              </a:pPr>
              <a:endParaRPr lang="it-IT" altLang="it-IT" sz="2879">
                <a:solidFill>
                  <a:srgbClr val="000000"/>
                </a:solidFill>
                <a:latin typeface="Gill Sans"/>
                <a:ea typeface="ヒラギノ角ゴ Pro W3"/>
                <a:cs typeface="Lucida Sans Unicode" panose="020B0602030504020204" pitchFamily="34" charset="0"/>
                <a:sym typeface="Gill Sans"/>
              </a:endParaRPr>
            </a:p>
          </p:txBody>
        </p:sp>
        <p:sp>
          <p:nvSpPr>
            <p:cNvPr id="41989" name="Text Box 4"/>
            <p:cNvSpPr txBox="1">
              <a:spLocks/>
            </p:cNvSpPr>
            <p:nvPr/>
          </p:nvSpPr>
          <p:spPr bwMode="auto">
            <a:xfrm>
              <a:off x="184150" y="2514600"/>
              <a:ext cx="6383338" cy="58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3" tIns="41137" rIns="82273" bIns="41137">
              <a:spAutoFit/>
            </a:bodyPr>
            <a:lstStyle/>
            <a:p>
              <a:pPr algn="ctr"/>
              <a:r>
                <a:rPr lang="it-IT" altLang="it-IT" sz="2879" b="1">
                  <a:solidFill>
                    <a:schemeClr val="bg1"/>
                  </a:solidFill>
                  <a:ea typeface="ヒラギノ角ゴ Pro W3"/>
                  <a:cs typeface="Lucida Sans Unicode" panose="020B0602030504020204" pitchFamily="34" charset="0"/>
                  <a:sym typeface="Gill Sans"/>
                </a:rPr>
                <a:t>I bambini attivi imparano meglio</a:t>
              </a:r>
            </a:p>
          </p:txBody>
        </p:sp>
        <p:sp>
          <p:nvSpPr>
            <p:cNvPr id="41990" name="Text Box 8"/>
            <p:cNvSpPr txBox="1">
              <a:spLocks/>
            </p:cNvSpPr>
            <p:nvPr/>
          </p:nvSpPr>
          <p:spPr bwMode="auto">
            <a:xfrm>
              <a:off x="1119188" y="3233738"/>
              <a:ext cx="2665412" cy="1077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3" tIns="41137" rIns="82273" bIns="41137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it-IT" altLang="it-IT" sz="1440">
                <a:solidFill>
                  <a:srgbClr val="000000"/>
                </a:solidFill>
                <a:latin typeface="Gill Sans"/>
                <a:ea typeface="ヒラギノ角ゴ Pro W3"/>
                <a:cs typeface="Lucida Sans Unicode" panose="020B0602030504020204" pitchFamily="34" charset="0"/>
                <a:sym typeface="Gill Sans"/>
              </a:endParaRPr>
            </a:p>
            <a:p>
              <a:pPr algn="ctr">
                <a:spcBef>
                  <a:spcPct val="50000"/>
                </a:spcBef>
              </a:pPr>
              <a:endParaRPr lang="it-IT" altLang="it-IT" sz="2879">
                <a:solidFill>
                  <a:srgbClr val="000000"/>
                </a:solidFill>
                <a:latin typeface="Gill Sans"/>
                <a:ea typeface="ヒラギノ角ゴ Pro W3"/>
                <a:cs typeface="Lucida Sans Unicode" panose="020B0602030504020204" pitchFamily="34" charset="0"/>
                <a:sym typeface="Gill Sans"/>
              </a:endParaRPr>
            </a:p>
          </p:txBody>
        </p:sp>
        <p:sp>
          <p:nvSpPr>
            <p:cNvPr id="41991" name="Text Box 9"/>
            <p:cNvSpPr txBox="1">
              <a:spLocks/>
            </p:cNvSpPr>
            <p:nvPr/>
          </p:nvSpPr>
          <p:spPr bwMode="auto">
            <a:xfrm>
              <a:off x="758825" y="6186488"/>
              <a:ext cx="8999538" cy="400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3" tIns="41137" rIns="82273" bIns="41137">
              <a:spAutoFit/>
            </a:bodyPr>
            <a:lstStyle/>
            <a:p>
              <a:pPr algn="ctr"/>
              <a:endParaRPr lang="it-IT" altLang="it-IT">
                <a:ea typeface="ヒラギノ角ゴ Pro W3"/>
                <a:cs typeface="Lucida Sans Unicode" panose="020B0602030504020204" pitchFamily="34" charset="0"/>
                <a:sym typeface="Gill Sans"/>
              </a:endParaRPr>
            </a:p>
          </p:txBody>
        </p:sp>
        <p:sp>
          <p:nvSpPr>
            <p:cNvPr id="41992" name="Text Box 10"/>
            <p:cNvSpPr txBox="1">
              <a:spLocks/>
            </p:cNvSpPr>
            <p:nvPr/>
          </p:nvSpPr>
          <p:spPr bwMode="auto">
            <a:xfrm>
              <a:off x="184150" y="1793875"/>
              <a:ext cx="4030663" cy="73879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82273" tIns="41137" rIns="82273" bIns="41137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it-IT" altLang="it-IT" b="1">
                  <a:ea typeface="ヒラギノ角ゴ Pro W3"/>
                  <a:cs typeface="Lucida Sans Unicode" panose="020B0602030504020204" pitchFamily="34" charset="0"/>
                  <a:sym typeface="Gill Sans"/>
                </a:rPr>
                <a:t>Area rossa = molto attiva</a:t>
              </a:r>
            </a:p>
            <a:p>
              <a:pPr algn="ctr">
                <a:lnSpc>
                  <a:spcPct val="105000"/>
                </a:lnSpc>
              </a:pPr>
              <a:r>
                <a:rPr lang="it-IT" altLang="it-IT" b="1">
                  <a:ea typeface="ヒラギノ角ゴ Pro W3"/>
                  <a:cs typeface="Lucida Sans Unicode" panose="020B0602030504020204" pitchFamily="34" charset="0"/>
                  <a:sym typeface="Gill Sans"/>
                </a:rPr>
                <a:t>Area blu = per niente attiva</a:t>
              </a:r>
            </a:p>
          </p:txBody>
        </p:sp>
        <p:sp>
          <p:nvSpPr>
            <p:cNvPr id="41993" name="Text Box 11"/>
            <p:cNvSpPr txBox="1">
              <a:spLocks/>
            </p:cNvSpPr>
            <p:nvPr/>
          </p:nvSpPr>
          <p:spPr bwMode="auto">
            <a:xfrm>
              <a:off x="2377508" y="7115175"/>
              <a:ext cx="7523163" cy="33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3" tIns="41137" rIns="82273" bIns="41137">
              <a:spAutoFit/>
            </a:bodyPr>
            <a:lstStyle/>
            <a:p>
              <a:pPr algn="ctr"/>
              <a:r>
                <a:rPr lang="it-IT" altLang="it-IT" sz="1440">
                  <a:ea typeface="ヒラギノ角ゴ Pro W3"/>
                  <a:cs typeface="Lucida Sans Unicode" panose="020B0602030504020204" pitchFamily="34" charset="0"/>
                  <a:sym typeface="Gill Sans"/>
                </a:rPr>
                <a:t>http://activelivingresearch.org/blog/2015/01/infographic-active-kids-learn-better</a:t>
              </a:r>
            </a:p>
          </p:txBody>
        </p:sp>
        <p:sp>
          <p:nvSpPr>
            <p:cNvPr id="41994" name="Text Box 12"/>
            <p:cNvSpPr txBox="1">
              <a:spLocks/>
            </p:cNvSpPr>
            <p:nvPr/>
          </p:nvSpPr>
          <p:spPr bwMode="auto">
            <a:xfrm>
              <a:off x="400050" y="4098925"/>
              <a:ext cx="3887788" cy="2447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73" tIns="41137" rIns="82273" bIns="41137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it-IT" altLang="it-IT" sz="1620">
                <a:solidFill>
                  <a:srgbClr val="000000"/>
                </a:solidFill>
                <a:ea typeface="ヒラギノ角ゴ Pro W3"/>
                <a:cs typeface="Lucida Sans Unicode" panose="020B0602030504020204" pitchFamily="34" charset="0"/>
                <a:sym typeface="Gill Sans"/>
              </a:endParaRPr>
            </a:p>
            <a:p>
              <a:pPr algn="ctr">
                <a:spcBef>
                  <a:spcPct val="50000"/>
                </a:spcBef>
              </a:pPr>
              <a:endParaRPr lang="it-IT" altLang="it-IT" sz="1620">
                <a:solidFill>
                  <a:srgbClr val="000000"/>
                </a:solidFill>
                <a:ea typeface="ヒラギノ角ゴ Pro W3"/>
                <a:cs typeface="Lucida Sans Unicode" panose="020B0602030504020204" pitchFamily="34" charset="0"/>
                <a:sym typeface="Gill Sans"/>
              </a:endParaRPr>
            </a:p>
            <a:p>
              <a:pPr algn="ctr">
                <a:spcBef>
                  <a:spcPct val="50000"/>
                </a:spcBef>
              </a:pPr>
              <a:endParaRPr lang="it-IT" altLang="it-IT" sz="1620">
                <a:solidFill>
                  <a:srgbClr val="000000"/>
                </a:solidFill>
                <a:ea typeface="ヒラギノ角ゴ Pro W3"/>
                <a:cs typeface="Lucida Sans Unicode" panose="020B0602030504020204" pitchFamily="34" charset="0"/>
                <a:sym typeface="Gill Sans"/>
              </a:endParaRPr>
            </a:p>
            <a:p>
              <a:pPr algn="ctr">
                <a:spcBef>
                  <a:spcPct val="50000"/>
                </a:spcBef>
              </a:pPr>
              <a:endParaRPr lang="it-IT" altLang="it-IT" sz="1620">
                <a:solidFill>
                  <a:srgbClr val="000000"/>
                </a:solidFill>
                <a:ea typeface="ヒラギノ角ゴ Pro W3"/>
                <a:cs typeface="Lucida Sans Unicode" panose="020B0602030504020204" pitchFamily="34" charset="0"/>
                <a:sym typeface="Gill Sans"/>
              </a:endParaRPr>
            </a:p>
            <a:p>
              <a:pPr algn="ctr">
                <a:spcBef>
                  <a:spcPct val="50000"/>
                </a:spcBef>
              </a:pPr>
              <a:endParaRPr lang="it-IT" altLang="it-IT" sz="1620">
                <a:solidFill>
                  <a:srgbClr val="000000"/>
                </a:solidFill>
                <a:ea typeface="ヒラギノ角ゴ Pro W3"/>
                <a:cs typeface="Lucida Sans Unicode" panose="020B0602030504020204" pitchFamily="34" charset="0"/>
                <a:sym typeface="Gill Sans"/>
              </a:endParaRPr>
            </a:p>
            <a:p>
              <a:pPr algn="ctr">
                <a:spcBef>
                  <a:spcPct val="50000"/>
                </a:spcBef>
              </a:pPr>
              <a:endParaRPr lang="it-IT" altLang="it-IT" sz="1620">
                <a:solidFill>
                  <a:srgbClr val="000000"/>
                </a:solidFill>
                <a:ea typeface="ヒラギノ角ゴ Pro W3"/>
                <a:cs typeface="Lucida Sans Unicode" panose="020B0602030504020204" pitchFamily="34" charset="0"/>
                <a:sym typeface="Gill Sans"/>
              </a:endParaRPr>
            </a:p>
          </p:txBody>
        </p:sp>
        <p:pic>
          <p:nvPicPr>
            <p:cNvPr id="41995" name="Picture 10" descr="cosa-succede-al-nostro-cervello-quando-facciamo-attivita-fisica-e-come-ci-rende-piu-felici-mammole-e-fi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4"/>
            <a:stretch>
              <a:fillRect/>
            </a:stretch>
          </p:blipFill>
          <p:spPr bwMode="auto">
            <a:xfrm>
              <a:off x="2489200" y="2659063"/>
              <a:ext cx="7342188" cy="392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8161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3569783" y="129990"/>
            <a:ext cx="3822539" cy="1105622"/>
          </a:xfrm>
        </p:spPr>
        <p:txBody>
          <a:bodyPr/>
          <a:lstStyle/>
          <a:p>
            <a:pPr eaLnBrk="1" hangingPunct="1"/>
            <a:r>
              <a:rPr lang="it-IT" altLang="it-IT"/>
              <a:t> 3 for move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76" y="1594154"/>
            <a:ext cx="5622389" cy="44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736" y="5372411"/>
            <a:ext cx="902782" cy="117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968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Chair sit to stand test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22" y="1277037"/>
            <a:ext cx="9093528" cy="430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39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olo 1"/>
          <p:cNvSpPr>
            <a:spLocks noGrp="1"/>
          </p:cNvSpPr>
          <p:nvPr>
            <p:ph type="title" idx="4294967295"/>
          </p:nvPr>
        </p:nvSpPr>
        <p:spPr>
          <a:xfrm>
            <a:off x="3719514" y="188914"/>
            <a:ext cx="4319587" cy="1036637"/>
          </a:xfrm>
        </p:spPr>
        <p:txBody>
          <a:bodyPr vert="horz" lIns="91430" tIns="45713" rIns="91430" bIns="45713" rtlCol="0" anchor="ctr">
            <a:normAutofit/>
          </a:bodyPr>
          <a:lstStyle/>
          <a:p>
            <a:r>
              <a:rPr lang="it-IT" altLang="it-IT" sz="3500">
                <a:solidFill>
                  <a:srgbClr val="C00000"/>
                </a:solidFill>
                <a:latin typeface="Freestyle Script"/>
              </a:rPr>
              <a:t>Importantissimo</a:t>
            </a:r>
          </a:p>
        </p:txBody>
      </p:sp>
      <p:pic>
        <p:nvPicPr>
          <p:cNvPr id="8601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4525" y="4983164"/>
            <a:ext cx="2052638" cy="1709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6019" name="AutoShape 4" descr="Risultati immagini per bambino 5 anni"/>
          <p:cNvSpPr>
            <a:spLocks noChangeAspect="1" noChangeArrowheads="1"/>
          </p:cNvSpPr>
          <p:nvPr/>
        </p:nvSpPr>
        <p:spPr bwMode="auto">
          <a:xfrm>
            <a:off x="168275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6" rIns="91434" bIns="45716"/>
          <a:lstStyle/>
          <a:p>
            <a:pPr defTabSz="449263"/>
            <a:endParaRPr lang="it-IT" altLang="it-IT" sz="2300">
              <a:solidFill>
                <a:srgbClr val="000000"/>
              </a:solidFill>
              <a:latin typeface="Verdana" pitchFamily="34" charset="0"/>
              <a:sym typeface="Gill Sans"/>
            </a:endParaRPr>
          </a:p>
        </p:txBody>
      </p:sp>
      <p:sp>
        <p:nvSpPr>
          <p:cNvPr id="86020" name="CasellaDiTesto 3"/>
          <p:cNvSpPr txBox="1">
            <a:spLocks noChangeArrowheads="1"/>
          </p:cNvSpPr>
          <p:nvPr/>
        </p:nvSpPr>
        <p:spPr bwMode="auto">
          <a:xfrm>
            <a:off x="2143125" y="1412876"/>
            <a:ext cx="7277100" cy="363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6" rIns="91434" bIns="45716">
            <a:spAutoFit/>
          </a:bodyPr>
          <a:lstStyle/>
          <a:p>
            <a:pPr defTabSz="449263" eaLnBrk="0" hangingPunct="0"/>
            <a:r>
              <a:rPr lang="it-IT" altLang="it-IT" sz="2300" b="1" u="sng">
                <a:solidFill>
                  <a:srgbClr val="002060"/>
                </a:solidFill>
                <a:latin typeface="Tahoma" pitchFamily="34" charset="0"/>
                <a:sym typeface="Helvetica" pitchFamily="34" charset="0"/>
              </a:rPr>
              <a:t>Obiettivo di salute: il rendimento scolastico,</a:t>
            </a:r>
          </a:p>
          <a:p>
            <a:pPr defTabSz="449263" eaLnBrk="0" hangingPunct="0">
              <a:buFontTx/>
              <a:buAutoNum type="arabicPeriod"/>
            </a:pPr>
            <a:endParaRPr lang="it-IT" altLang="it-IT" sz="2300" b="1" u="sng">
              <a:solidFill>
                <a:srgbClr val="0070C0"/>
              </a:solidFill>
              <a:latin typeface="Tahoma" pitchFamily="34" charset="0"/>
              <a:sym typeface="Helvetica" pitchFamily="34" charset="0"/>
            </a:endParaRPr>
          </a:p>
          <a:p>
            <a:pPr defTabSz="449263" eaLnBrk="0" hangingPunct="0">
              <a:buFontTx/>
              <a:buAutoNum type="arabicPeriod"/>
            </a:pPr>
            <a:endParaRPr lang="it-IT" altLang="it-IT" sz="2300">
              <a:solidFill>
                <a:srgbClr val="800000"/>
              </a:solidFill>
              <a:latin typeface="Tahoma" pitchFamily="34" charset="0"/>
              <a:sym typeface="Helvetica" pitchFamily="34" charset="0"/>
            </a:endParaRPr>
          </a:p>
          <a:p>
            <a:pPr algn="ctr" defTabSz="449263" eaLnBrk="0" hangingPunct="0"/>
            <a:r>
              <a:rPr lang="it-IT" altLang="it-IT" sz="2300">
                <a:latin typeface="Tahoma" pitchFamily="34" charset="0"/>
                <a:sym typeface="Helvetica" pitchFamily="34" charset="0"/>
              </a:rPr>
              <a:t>Le attività della sanità in un’alleanza con la scuola, </a:t>
            </a:r>
            <a:r>
              <a:rPr lang="it-IT" altLang="it-IT" sz="2300">
                <a:solidFill>
                  <a:srgbClr val="800000"/>
                </a:solidFill>
                <a:latin typeface="Tahoma" pitchFamily="34" charset="0"/>
                <a:sym typeface="Helvetica" pitchFamily="34" charset="0"/>
              </a:rPr>
              <a:t>per migliorare la salute delle persone</a:t>
            </a:r>
            <a:r>
              <a:rPr lang="it-IT" altLang="it-IT" sz="2300">
                <a:latin typeface="Tahoma" pitchFamily="34" charset="0"/>
                <a:sym typeface="Helvetica" pitchFamily="34" charset="0"/>
              </a:rPr>
              <a:t>, devono avere come </a:t>
            </a:r>
            <a:r>
              <a:rPr lang="it-IT" altLang="it-IT" sz="2300">
                <a:solidFill>
                  <a:srgbClr val="800000"/>
                </a:solidFill>
                <a:latin typeface="Tahoma" pitchFamily="34" charset="0"/>
                <a:sym typeface="Helvetica" pitchFamily="34" charset="0"/>
              </a:rPr>
              <a:t>obiettivo il miglioramento del rendimento scolastico </a:t>
            </a:r>
          </a:p>
          <a:p>
            <a:pPr algn="ctr" defTabSz="449263" eaLnBrk="0" hangingPunct="0"/>
            <a:endParaRPr lang="it-IT" altLang="it-IT" sz="2300">
              <a:latin typeface="Tahoma" pitchFamily="34" charset="0"/>
              <a:sym typeface="Helvetica" pitchFamily="34" charset="0"/>
            </a:endParaRPr>
          </a:p>
          <a:p>
            <a:pPr algn="ctr" defTabSz="449263" eaLnBrk="0" hangingPunct="0"/>
            <a:r>
              <a:rPr lang="it-IT" altLang="it-IT" sz="2300">
                <a:latin typeface="Tahoma" pitchFamily="34" charset="0"/>
                <a:sym typeface="Helvetica" pitchFamily="34" charset="0"/>
              </a:rPr>
              <a:t>Interventi che non migliorano </a:t>
            </a:r>
          </a:p>
          <a:p>
            <a:pPr algn="ctr" defTabSz="449263" eaLnBrk="0" hangingPunct="0"/>
            <a:r>
              <a:rPr lang="it-IT" altLang="it-IT" sz="2300">
                <a:latin typeface="Tahoma" pitchFamily="34" charset="0"/>
                <a:sym typeface="Helvetica" pitchFamily="34" charset="0"/>
              </a:rPr>
              <a:t>il rendimento scolastico ostacolano la scuola </a:t>
            </a:r>
          </a:p>
          <a:p>
            <a:pPr algn="ctr" defTabSz="449263" eaLnBrk="0" hangingPunct="0"/>
            <a:r>
              <a:rPr lang="it-IT" altLang="it-IT" sz="2300">
                <a:latin typeface="Tahoma" pitchFamily="34" charset="0"/>
                <a:sym typeface="Helvetica" pitchFamily="34" charset="0"/>
              </a:rPr>
              <a:t>e non fanno salute</a:t>
            </a:r>
          </a:p>
        </p:txBody>
      </p:sp>
    </p:spTree>
    <p:extLst>
      <p:ext uri="{BB962C8B-B14F-4D97-AF65-F5344CB8AC3E}">
        <p14:creationId xmlns:p14="http://schemas.microsoft.com/office/powerpoint/2010/main" val="425872266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ChangeArrowheads="1"/>
          </p:cNvSpPr>
          <p:nvPr/>
        </p:nvSpPr>
        <p:spPr bwMode="auto">
          <a:xfrm>
            <a:off x="9402763" y="2263776"/>
            <a:ext cx="906462" cy="45402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endParaRPr lang="it-IT" altLang="it-IT" sz="1300" b="1">
              <a:ea typeface="ヒラギノ角ゴ Pro W3"/>
              <a:cs typeface="ヒラギノ角ゴ Pro W3"/>
              <a:sym typeface="Gill Sans"/>
            </a:endParaRPr>
          </a:p>
        </p:txBody>
      </p:sp>
      <p:pic>
        <p:nvPicPr>
          <p:cNvPr id="901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190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3049588" y="3946525"/>
            <a:ext cx="908050" cy="9731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r>
              <a:rPr lang="it-IT" altLang="it-IT" sz="1300">
                <a:ea typeface="ヒラギノ角ゴ Pro W3"/>
                <a:cs typeface="ヒラギノ角ゴ Pro W3"/>
                <a:sym typeface="Gill Sans"/>
              </a:rPr>
              <a:t>Meno </a:t>
            </a:r>
          </a:p>
          <a:p>
            <a:pPr algn="ctr" defTabSz="822325"/>
            <a:r>
              <a:rPr lang="it-IT" altLang="it-IT" sz="1300">
                <a:ea typeface="ヒラギノ角ゴ Pro W3"/>
                <a:cs typeface="ヒラギノ角ゴ Pro W3"/>
                <a:sym typeface="Gill Sans"/>
              </a:rPr>
              <a:t>obesi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3957638" y="4011614"/>
            <a:ext cx="906462" cy="973137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40%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punteggio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più alto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ai test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4864100" y="3751264"/>
            <a:ext cx="1233488" cy="973137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meno fumo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meno droghe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6097589" y="3817938"/>
            <a:ext cx="777875" cy="842962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15%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scolarità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più alta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6875464" y="3622675"/>
            <a:ext cx="776287" cy="909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8%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guadagno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più alto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7716838" y="3557588"/>
            <a:ext cx="908050" cy="842962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minore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spesa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sanitaria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8624888" y="3106738"/>
            <a:ext cx="1295400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meno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assenteismo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al lavoro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9112250" y="2133601"/>
            <a:ext cx="1555750" cy="5175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r>
              <a:rPr lang="it-IT" altLang="it-IT" sz="2200" b="1">
                <a:ea typeface="ヒラギノ角ゴ Pro W3"/>
                <a:cs typeface="ヒラギノ角ゴ Pro W3"/>
                <a:sym typeface="Gill Sans"/>
              </a:rPr>
              <a:t>minor rischio</a:t>
            </a:r>
          </a:p>
          <a:p>
            <a:pPr algn="ctr" defTabSz="822325"/>
            <a:r>
              <a:rPr lang="it-IT" altLang="it-IT" sz="2200" b="1">
                <a:ea typeface="ヒラギノ角ゴ Pro W3"/>
                <a:cs typeface="ヒラギノ角ゴ Pro W3"/>
                <a:sym typeface="Gill Sans"/>
              </a:rPr>
              <a:t>malattie </a:t>
            </a:r>
          </a:p>
          <a:p>
            <a:pPr algn="ctr" defTabSz="822325"/>
            <a:r>
              <a:rPr lang="it-IT" altLang="it-IT" sz="2200" b="1">
                <a:ea typeface="ヒラギノ角ゴ Pro W3"/>
                <a:cs typeface="ヒラギノ角ゴ Pro W3"/>
                <a:sym typeface="Gill Sans"/>
              </a:rPr>
              <a:t>cronico-degenerative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5705476" y="1744663"/>
            <a:ext cx="1882775" cy="90805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I figli di mamme attive 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hanno il DOPPIO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di probabilità 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di essere attivi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7847014" y="708025"/>
            <a:ext cx="1228725" cy="97155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riduzione di 1/3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dei problemi</a:t>
            </a:r>
          </a:p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legati all’età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1689100" y="2068513"/>
            <a:ext cx="2266950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r>
              <a:rPr lang="it-IT" altLang="it-IT" sz="1300" b="1">
                <a:ea typeface="ヒラギノ角ゴ Pro W3"/>
                <a:cs typeface="ヒラギノ角ゴ Pro W3"/>
                <a:sym typeface="Gill Sans"/>
              </a:rPr>
              <a:t>... diventeranno genitori ATTIVI</a:t>
            </a:r>
          </a:p>
        </p:txBody>
      </p:sp>
      <p:sp>
        <p:nvSpPr>
          <p:cNvPr id="90126" name="Rettangolo 14"/>
          <p:cNvSpPr>
            <a:spLocks noChangeArrowheads="1"/>
          </p:cNvSpPr>
          <p:nvPr/>
        </p:nvSpPr>
        <p:spPr bwMode="auto">
          <a:xfrm rot="-292038">
            <a:off x="1835150" y="444500"/>
            <a:ext cx="50434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 defTabSz="822325"/>
            <a:r>
              <a:rPr lang="it-IT" altLang="it-IT" sz="2500" b="1">
                <a:solidFill>
                  <a:srgbClr val="800000"/>
                </a:solidFill>
                <a:latin typeface="Impact" pitchFamily="34" charset="0"/>
                <a:ea typeface="ヒラギノ角ゴ Pro W3"/>
                <a:cs typeface="ヒラギノ角ゴ Pro W3"/>
                <a:sym typeface="Gill Sans"/>
              </a:rPr>
              <a:t>..un investimento per il futuro</a:t>
            </a:r>
          </a:p>
        </p:txBody>
      </p:sp>
    </p:spTree>
    <p:extLst>
      <p:ext uri="{BB962C8B-B14F-4D97-AF65-F5344CB8AC3E}">
        <p14:creationId xmlns:p14="http://schemas.microsoft.com/office/powerpoint/2010/main" val="5803090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ttangolo 2"/>
          <p:cNvSpPr>
            <a:spLocks noChangeArrowheads="1"/>
          </p:cNvSpPr>
          <p:nvPr/>
        </p:nvSpPr>
        <p:spPr bwMode="auto">
          <a:xfrm>
            <a:off x="1828800" y="6543675"/>
            <a:ext cx="6643688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it-IT" sz="1600" dirty="0">
                <a:latin typeface="Verdana" panose="020B0604030504040204" pitchFamily="34" charset="0"/>
                <a:sym typeface="Gill Sans" pitchFamily="1" charset="0"/>
              </a:rPr>
              <a:t>World Health Organization</a:t>
            </a:r>
            <a:r>
              <a:rPr lang="en-US" altLang="it-IT" sz="1600" i="1" dirty="0">
                <a:latin typeface="Verdana" panose="020B0604030504040204" pitchFamily="34" charset="0"/>
                <a:sym typeface="Gill Sans" pitchFamily="1" charset="0"/>
              </a:rPr>
              <a:t>, 2014.</a:t>
            </a:r>
            <a:endParaRPr lang="it-IT" altLang="it-IT" sz="1600" dirty="0">
              <a:latin typeface="Verdana" panose="020B0604030504040204" pitchFamily="34" charset="0"/>
              <a:sym typeface="Gill Sans" pitchFamily="1" charset="0"/>
            </a:endParaRPr>
          </a:p>
        </p:txBody>
      </p:sp>
      <p:sp>
        <p:nvSpPr>
          <p:cNvPr id="10244" name="Rettangolo 3"/>
          <p:cNvSpPr>
            <a:spLocks noChangeArrowheads="1"/>
          </p:cNvSpPr>
          <p:nvPr/>
        </p:nvSpPr>
        <p:spPr bwMode="auto">
          <a:xfrm>
            <a:off x="1828801" y="228601"/>
            <a:ext cx="7038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defTabSz="449263">
              <a:spcBef>
                <a:spcPct val="20000"/>
              </a:spcBef>
              <a:defRPr/>
            </a:pPr>
            <a:r>
              <a:rPr lang="en-US" altLang="it-IT" sz="4000" b="1" dirty="0" err="1">
                <a:solidFill>
                  <a:srgbClr val="0070C0"/>
                </a:solidFill>
                <a:latin typeface="+mj-lt"/>
                <a:ea typeface="ヒラギノ角ゴ Pro W3" charset="-128"/>
                <a:sym typeface="Gill Sans" pitchFamily="1" charset="0"/>
              </a:rPr>
              <a:t>Mortalità</a:t>
            </a:r>
            <a:r>
              <a:rPr lang="en-US" altLang="it-IT" sz="4000" b="1" dirty="0">
                <a:solidFill>
                  <a:srgbClr val="0070C0"/>
                </a:solidFill>
                <a:latin typeface="+mj-lt"/>
                <a:ea typeface="ヒラギノ角ゴ Pro W3" charset="-128"/>
                <a:sym typeface="Gill Sans" pitchFamily="1" charset="0"/>
              </a:rPr>
              <a:t> in Italia </a:t>
            </a:r>
            <a:r>
              <a:rPr lang="en-US" altLang="it-IT" sz="4000" b="1" dirty="0" err="1">
                <a:solidFill>
                  <a:srgbClr val="0070C0"/>
                </a:solidFill>
                <a:latin typeface="+mj-lt"/>
                <a:ea typeface="ヒラギノ角ゴ Pro W3" charset="-128"/>
                <a:sym typeface="Gill Sans" pitchFamily="1" charset="0"/>
              </a:rPr>
              <a:t>delle</a:t>
            </a:r>
            <a:r>
              <a:rPr lang="en-US" altLang="it-IT" sz="4000" b="1" dirty="0">
                <a:solidFill>
                  <a:srgbClr val="0070C0"/>
                </a:solidFill>
                <a:latin typeface="+mj-lt"/>
                <a:ea typeface="ヒラギノ角ゴ Pro W3" charset="-128"/>
                <a:sym typeface="Gill Sans" pitchFamily="1" charset="0"/>
              </a:rPr>
              <a:t> </a:t>
            </a:r>
            <a:r>
              <a:rPr lang="en-US" altLang="it-IT" sz="4000" b="1" dirty="0" err="1">
                <a:solidFill>
                  <a:srgbClr val="0070C0"/>
                </a:solidFill>
                <a:latin typeface="+mj-lt"/>
                <a:ea typeface="ヒラギノ角ゴ Pro W3" charset="-128"/>
                <a:sym typeface="Gill Sans" pitchFamily="1" charset="0"/>
              </a:rPr>
              <a:t>malattie</a:t>
            </a:r>
            <a:r>
              <a:rPr lang="en-US" altLang="it-IT" sz="4000" b="1" dirty="0">
                <a:solidFill>
                  <a:srgbClr val="0070C0"/>
                </a:solidFill>
                <a:latin typeface="+mj-lt"/>
                <a:ea typeface="ヒラギノ角ゴ Pro W3" charset="-128"/>
                <a:sym typeface="Gill Sans" pitchFamily="1" charset="0"/>
              </a:rPr>
              <a:t> non </a:t>
            </a:r>
            <a:r>
              <a:rPr lang="en-US" altLang="it-IT" sz="4000" b="1" dirty="0" err="1">
                <a:solidFill>
                  <a:srgbClr val="0070C0"/>
                </a:solidFill>
                <a:latin typeface="+mj-lt"/>
                <a:ea typeface="ヒラギノ角ゴ Pro W3" charset="-128"/>
                <a:sym typeface="Gill Sans" pitchFamily="1" charset="0"/>
              </a:rPr>
              <a:t>trasmissibili</a:t>
            </a:r>
            <a:endParaRPr lang="it-IT" altLang="it-IT" sz="4000" b="1" dirty="0">
              <a:solidFill>
                <a:srgbClr val="0070C0"/>
              </a:solidFill>
              <a:latin typeface="+mj-lt"/>
              <a:ea typeface="ヒラギノ角ゴ Pro W3" charset="-128"/>
              <a:sym typeface="Gill Sans" pitchFamily="1" charset="0"/>
            </a:endParaRPr>
          </a:p>
        </p:txBody>
      </p:sp>
      <p:pic>
        <p:nvPicPr>
          <p:cNvPr id="12294" name="Picture 7" descr="it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44" y="212189"/>
            <a:ext cx="976065" cy="117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ttangolo 3"/>
          <p:cNvSpPr>
            <a:spLocks noChangeArrowheads="1"/>
          </p:cNvSpPr>
          <p:nvPr/>
        </p:nvSpPr>
        <p:spPr bwMode="auto">
          <a:xfrm>
            <a:off x="1828800" y="2057400"/>
            <a:ext cx="3886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it-IT" sz="2000" dirty="0" err="1">
                <a:solidFill>
                  <a:srgbClr val="003399"/>
                </a:solidFill>
                <a:latin typeface="Verdana" panose="020B0604030504040204" pitchFamily="34" charset="0"/>
                <a:sym typeface="Gill Sans" pitchFamily="1" charset="0"/>
              </a:rPr>
              <a:t>Malattie</a:t>
            </a:r>
            <a:r>
              <a:rPr lang="en-US" altLang="it-IT" sz="2000" dirty="0">
                <a:solidFill>
                  <a:srgbClr val="003399"/>
                </a:solidFill>
                <a:latin typeface="Verdana" panose="020B0604030504040204" pitchFamily="34" charset="0"/>
                <a:sym typeface="Gill Sans" pitchFamily="1" charset="0"/>
              </a:rPr>
              <a:t> non </a:t>
            </a:r>
            <a:r>
              <a:rPr lang="en-US" altLang="it-IT" sz="2000" dirty="0" err="1">
                <a:solidFill>
                  <a:srgbClr val="003399"/>
                </a:solidFill>
                <a:latin typeface="Verdana" panose="020B0604030504040204" pitchFamily="34" charset="0"/>
                <a:sym typeface="Gill Sans" pitchFamily="1" charset="0"/>
              </a:rPr>
              <a:t>trasmissibili</a:t>
            </a:r>
            <a:r>
              <a:rPr lang="en-US" altLang="it-IT" sz="2000" dirty="0">
                <a:solidFill>
                  <a:srgbClr val="003399"/>
                </a:solidFill>
                <a:latin typeface="Verdana" panose="020B0604030504040204" pitchFamily="34" charset="0"/>
                <a:sym typeface="Gill Sans" pitchFamily="1" charset="0"/>
              </a:rPr>
              <a:t> (NCDs):</a:t>
            </a:r>
          </a:p>
          <a:p>
            <a:pPr eaLnBrk="1" hangingPunct="1"/>
            <a:endParaRPr lang="en-US" altLang="it-IT" sz="2000" dirty="0">
              <a:solidFill>
                <a:srgbClr val="99212F"/>
              </a:solidFill>
              <a:latin typeface="Verdana" panose="020B0604030504040204" pitchFamily="34" charset="0"/>
              <a:sym typeface="Gill Sans" pitchFamily="1" charset="0"/>
            </a:endParaRPr>
          </a:p>
          <a:p>
            <a:pPr eaLnBrk="1" hangingPunct="1"/>
            <a:r>
              <a:rPr lang="en-US" altLang="it-IT" sz="2000" dirty="0" err="1">
                <a:solidFill>
                  <a:srgbClr val="99212F"/>
                </a:solidFill>
                <a:latin typeface="Verdana" panose="020B0604030504040204" pitchFamily="34" charset="0"/>
                <a:sym typeface="Gill Sans" pitchFamily="1" charset="0"/>
              </a:rPr>
              <a:t>malattie</a:t>
            </a:r>
            <a:r>
              <a:rPr lang="en-US" altLang="it-IT" sz="2000" dirty="0">
                <a:solidFill>
                  <a:srgbClr val="99212F"/>
                </a:solidFill>
                <a:latin typeface="Verdana" panose="020B0604030504040204" pitchFamily="34" charset="0"/>
                <a:sym typeface="Gill Sans" pitchFamily="1" charset="0"/>
              </a:rPr>
              <a:t> </a:t>
            </a:r>
            <a:r>
              <a:rPr lang="en-US" altLang="it-IT" sz="2000" dirty="0" err="1">
                <a:solidFill>
                  <a:srgbClr val="99212F"/>
                </a:solidFill>
                <a:latin typeface="Verdana" panose="020B0604030504040204" pitchFamily="34" charset="0"/>
                <a:sym typeface="Gill Sans" pitchFamily="1" charset="0"/>
              </a:rPr>
              <a:t>cardiovascolari</a:t>
            </a:r>
            <a:endParaRPr lang="en-US" altLang="it-IT" sz="2000" dirty="0">
              <a:solidFill>
                <a:srgbClr val="99212F"/>
              </a:solidFill>
              <a:latin typeface="Verdana" panose="020B0604030504040204" pitchFamily="34" charset="0"/>
              <a:sym typeface="Gill Sans" pitchFamily="1" charset="0"/>
            </a:endParaRPr>
          </a:p>
          <a:p>
            <a:pPr eaLnBrk="1" hangingPunct="1"/>
            <a:r>
              <a:rPr lang="en-US" altLang="it-IT" sz="2000" dirty="0" err="1">
                <a:solidFill>
                  <a:srgbClr val="99212F"/>
                </a:solidFill>
                <a:latin typeface="Verdana" panose="020B0604030504040204" pitchFamily="34" charset="0"/>
                <a:sym typeface="Gill Sans" pitchFamily="1" charset="0"/>
              </a:rPr>
              <a:t>tumori</a:t>
            </a:r>
            <a:endParaRPr lang="en-US" altLang="it-IT" sz="2000" dirty="0">
              <a:solidFill>
                <a:srgbClr val="99212F"/>
              </a:solidFill>
              <a:latin typeface="Verdana" panose="020B0604030504040204" pitchFamily="34" charset="0"/>
              <a:sym typeface="Gill Sans" pitchFamily="1" charset="0"/>
            </a:endParaRPr>
          </a:p>
          <a:p>
            <a:pPr eaLnBrk="1" hangingPunct="1"/>
            <a:r>
              <a:rPr lang="en-US" altLang="it-IT" sz="2000" dirty="0" err="1">
                <a:solidFill>
                  <a:srgbClr val="99212F"/>
                </a:solidFill>
                <a:latin typeface="Verdana" panose="020B0604030504040204" pitchFamily="34" charset="0"/>
                <a:sym typeface="Gill Sans" pitchFamily="1" charset="0"/>
              </a:rPr>
              <a:t>diabete</a:t>
            </a:r>
            <a:r>
              <a:rPr lang="en-US" altLang="it-IT" sz="2000" dirty="0">
                <a:solidFill>
                  <a:srgbClr val="99212F"/>
                </a:solidFill>
                <a:latin typeface="Verdana" panose="020B0604030504040204" pitchFamily="34" charset="0"/>
                <a:sym typeface="Gill Sans" pitchFamily="1" charset="0"/>
              </a:rPr>
              <a:t> </a:t>
            </a:r>
            <a:r>
              <a:rPr lang="en-US" altLang="it-IT" sz="2000" dirty="0" err="1">
                <a:solidFill>
                  <a:srgbClr val="99212F"/>
                </a:solidFill>
                <a:latin typeface="Verdana" panose="020B0604030504040204" pitchFamily="34" charset="0"/>
                <a:sym typeface="Gill Sans" pitchFamily="1" charset="0"/>
              </a:rPr>
              <a:t>mellito</a:t>
            </a:r>
            <a:endParaRPr lang="en-US" altLang="it-IT" sz="2000" dirty="0">
              <a:solidFill>
                <a:srgbClr val="99212F"/>
              </a:solidFill>
              <a:latin typeface="Verdana" panose="020B0604030504040204" pitchFamily="34" charset="0"/>
              <a:sym typeface="Gill Sans" pitchFamily="1" charset="0"/>
            </a:endParaRPr>
          </a:p>
          <a:p>
            <a:pPr eaLnBrk="1" hangingPunct="1"/>
            <a:r>
              <a:rPr lang="en-US" altLang="it-IT" sz="2000" dirty="0" err="1">
                <a:solidFill>
                  <a:srgbClr val="99212F"/>
                </a:solidFill>
                <a:latin typeface="Verdana" panose="020B0604030504040204" pitchFamily="34" charset="0"/>
                <a:sym typeface="Gill Sans" pitchFamily="1" charset="0"/>
              </a:rPr>
              <a:t>malattie</a:t>
            </a:r>
            <a:r>
              <a:rPr lang="en-US" altLang="it-IT" sz="2000" dirty="0">
                <a:solidFill>
                  <a:srgbClr val="99212F"/>
                </a:solidFill>
                <a:latin typeface="Verdana" panose="020B0604030504040204" pitchFamily="34" charset="0"/>
                <a:sym typeface="Gill Sans" pitchFamily="1" charset="0"/>
              </a:rPr>
              <a:t> </a:t>
            </a:r>
            <a:r>
              <a:rPr lang="en-US" altLang="it-IT" sz="2000" dirty="0" err="1">
                <a:solidFill>
                  <a:srgbClr val="99212F"/>
                </a:solidFill>
                <a:latin typeface="Verdana" panose="020B0604030504040204" pitchFamily="34" charset="0"/>
                <a:sym typeface="Gill Sans" pitchFamily="1" charset="0"/>
              </a:rPr>
              <a:t>respiratori</a:t>
            </a:r>
            <a:r>
              <a:rPr lang="en-US" altLang="it-IT" sz="2000" dirty="0">
                <a:solidFill>
                  <a:srgbClr val="99212F"/>
                </a:solidFill>
                <a:latin typeface="Verdana" panose="020B0604030504040204" pitchFamily="34" charset="0"/>
                <a:sym typeface="Gill Sans" pitchFamily="1" charset="0"/>
              </a:rPr>
              <a:t>    </a:t>
            </a:r>
            <a:r>
              <a:rPr lang="en-US" altLang="it-IT" sz="2000" dirty="0" err="1">
                <a:solidFill>
                  <a:srgbClr val="99212F"/>
                </a:solidFill>
                <a:latin typeface="Verdana" panose="020B0604030504040204" pitchFamily="34" charset="0"/>
                <a:sym typeface="Gill Sans" pitchFamily="1" charset="0"/>
              </a:rPr>
              <a:t>croniche</a:t>
            </a:r>
            <a:endParaRPr lang="en-US" altLang="it-IT" sz="2000" dirty="0">
              <a:solidFill>
                <a:srgbClr val="99212F"/>
              </a:solidFill>
              <a:latin typeface="Verdana" panose="020B0604030504040204" pitchFamily="34" charset="0"/>
              <a:sym typeface="Gill Sans" pitchFamily="1" charset="0"/>
            </a:endParaRPr>
          </a:p>
          <a:p>
            <a:pPr eaLnBrk="1" hangingPunct="1">
              <a:buFontTx/>
              <a:buNone/>
            </a:pPr>
            <a:endParaRPr lang="en-US" altLang="it-IT" sz="2000" dirty="0">
              <a:solidFill>
                <a:srgbClr val="99212F"/>
              </a:solidFill>
              <a:latin typeface="Verdana" panose="020B0604030504040204" pitchFamily="34" charset="0"/>
              <a:sym typeface="Gill Sans" pitchFamily="1" charset="0"/>
            </a:endParaRPr>
          </a:p>
          <a:p>
            <a:pPr eaLnBrk="1" hangingPunct="1">
              <a:buFontTx/>
              <a:buNone/>
            </a:pPr>
            <a:endParaRPr lang="en-US" altLang="it-IT" sz="2800" dirty="0">
              <a:latin typeface="Verdana" panose="020B0604030504040204" pitchFamily="34" charset="0"/>
              <a:sym typeface="Gill Sans" pitchFamily="1" charset="0"/>
            </a:endParaRPr>
          </a:p>
        </p:txBody>
      </p:sp>
      <p:sp>
        <p:nvSpPr>
          <p:cNvPr id="12297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AB7F69-0C1F-4291-A248-47D758BC89A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pic>
        <p:nvPicPr>
          <p:cNvPr id="4098" name="Picture 2" descr="Risultati immagini per grafico n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06" y="2085975"/>
            <a:ext cx="4117195" cy="400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ttangolo 3"/>
          <p:cNvSpPr>
            <a:spLocks noChangeArrowheads="1"/>
          </p:cNvSpPr>
          <p:nvPr/>
        </p:nvSpPr>
        <p:spPr bwMode="auto">
          <a:xfrm>
            <a:off x="8322996" y="4437113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 defTabSz="449263">
              <a:spcBef>
                <a:spcPct val="20000"/>
              </a:spcBef>
              <a:defRPr/>
            </a:pPr>
            <a:r>
              <a:rPr lang="en-US" altLang="it-IT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  <a:sym typeface="Gill Sans" pitchFamily="1" charset="0"/>
              </a:rPr>
              <a:t>75%</a:t>
            </a:r>
            <a:endParaRPr lang="it-IT" altLang="it-IT" sz="3600" b="1" dirty="0">
              <a:solidFill>
                <a:schemeClr val="accent6">
                  <a:lumMod val="60000"/>
                  <a:lumOff val="40000"/>
                </a:schemeClr>
              </a:solidFill>
              <a:latin typeface="Verdana" pitchFamily="34" charset="0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4773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 txBox="1">
            <a:spLocks noChangeArrowheads="1"/>
          </p:cNvSpPr>
          <p:nvPr/>
        </p:nvSpPr>
        <p:spPr bwMode="auto">
          <a:xfrm>
            <a:off x="3835400" y="434975"/>
            <a:ext cx="3879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1" tIns="41145" rIns="82291" bIns="41145"/>
          <a:lstStyle/>
          <a:p>
            <a:pPr algn="ctr" eaLnBrk="0" hangingPunct="0"/>
            <a:r>
              <a:rPr lang="it-IT" altLang="it-IT" sz="2200" b="1" dirty="0">
                <a:solidFill>
                  <a:srgbClr val="800000"/>
                </a:solidFill>
                <a:sym typeface="Gill Sans"/>
              </a:rPr>
              <a:t>Ci vuole una comunità per MUOVERSI…</a:t>
            </a:r>
          </a:p>
        </p:txBody>
      </p:sp>
      <p:pic>
        <p:nvPicPr>
          <p:cNvPr id="9216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8789" y="1809751"/>
            <a:ext cx="8731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Rectangle 2"/>
          <p:cNvSpPr txBox="1">
            <a:spLocks noChangeArrowheads="1"/>
          </p:cNvSpPr>
          <p:nvPr/>
        </p:nvSpPr>
        <p:spPr bwMode="auto">
          <a:xfrm>
            <a:off x="2919414" y="3233738"/>
            <a:ext cx="1038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1" tIns="41145" rIns="82291" bIns="41145"/>
          <a:lstStyle/>
          <a:p>
            <a:pPr defTabSz="822325" eaLnBrk="0" hangingPunct="0"/>
            <a:r>
              <a:rPr lang="it-IT" altLang="it-IT" sz="1600" b="1">
                <a:latin typeface="Tahoma" pitchFamily="34" charset="0"/>
                <a:ea typeface="ヒラギノ角ゴ Pro W3"/>
                <a:cs typeface="ヒラギノ角ゴ Pro W3"/>
                <a:sym typeface="Gill Sans"/>
              </a:rPr>
              <a:t>Comune</a:t>
            </a:r>
          </a:p>
        </p:txBody>
      </p:sp>
      <p:sp>
        <p:nvSpPr>
          <p:cNvPr id="92166" name="Rectangle 2"/>
          <p:cNvSpPr txBox="1">
            <a:spLocks noChangeArrowheads="1"/>
          </p:cNvSpPr>
          <p:nvPr/>
        </p:nvSpPr>
        <p:spPr bwMode="auto">
          <a:xfrm>
            <a:off x="2039938" y="4867275"/>
            <a:ext cx="159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1" tIns="41145" rIns="82291" bIns="41145"/>
          <a:lstStyle/>
          <a:p>
            <a:pPr algn="ctr" defTabSz="822325" eaLnBrk="0" hangingPunct="0"/>
            <a:r>
              <a:rPr lang="it-IT" altLang="it-IT" sz="1600" b="1" dirty="0">
                <a:latin typeface="Tahoma" pitchFamily="34" charset="0"/>
                <a:ea typeface="ヒラギノ角ゴ Pro W3"/>
                <a:cs typeface="ヒラギノ角ゴ Pro W3"/>
                <a:sym typeface="Gill Sans"/>
              </a:rPr>
              <a:t>Associazioni</a:t>
            </a:r>
          </a:p>
        </p:txBody>
      </p:sp>
      <p:pic>
        <p:nvPicPr>
          <p:cNvPr id="9216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1938" y="1433514"/>
            <a:ext cx="14668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0038" y="2225675"/>
            <a:ext cx="15605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9" name="Rectangle 2"/>
          <p:cNvSpPr txBox="1">
            <a:spLocks noChangeArrowheads="1"/>
          </p:cNvSpPr>
          <p:nvPr/>
        </p:nvSpPr>
        <p:spPr bwMode="auto">
          <a:xfrm>
            <a:off x="8313738" y="4006851"/>
            <a:ext cx="10906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1" tIns="41145" rIns="82291" bIns="41145"/>
          <a:lstStyle/>
          <a:p>
            <a:pPr defTabSz="822325" eaLnBrk="0" hangingPunct="0"/>
            <a:r>
              <a:rPr lang="it-IT" altLang="it-IT" sz="1600" b="1">
                <a:solidFill>
                  <a:srgbClr val="C00000"/>
                </a:solidFill>
                <a:latin typeface="Tahoma" pitchFamily="34" charset="0"/>
                <a:ea typeface="ヒラギノ角ゴ Pro W3"/>
                <a:cs typeface="ヒラギノ角ゴ Pro W3"/>
                <a:sym typeface="Gill Sans"/>
              </a:rPr>
              <a:t>Genitori</a:t>
            </a:r>
          </a:p>
        </p:txBody>
      </p:sp>
      <p:sp>
        <p:nvSpPr>
          <p:cNvPr id="92170" name="Rectangle 2"/>
          <p:cNvSpPr txBox="1">
            <a:spLocks noChangeArrowheads="1"/>
          </p:cNvSpPr>
          <p:nvPr/>
        </p:nvSpPr>
        <p:spPr bwMode="auto">
          <a:xfrm>
            <a:off x="8558214" y="5695951"/>
            <a:ext cx="12398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1" tIns="41145" rIns="82291" bIns="41145"/>
          <a:lstStyle/>
          <a:p>
            <a:pPr algn="ctr" defTabSz="822325" eaLnBrk="0" hangingPunct="0"/>
            <a:r>
              <a:rPr lang="it-IT" altLang="it-IT" sz="1600" b="1" dirty="0">
                <a:latin typeface="Tahoma" pitchFamily="34" charset="0"/>
                <a:ea typeface="ヒラギノ角ゴ Pro W3"/>
                <a:cs typeface="ヒラギノ角ゴ Pro W3"/>
                <a:sym typeface="Gill Sans"/>
              </a:rPr>
              <a:t>Sponsor</a:t>
            </a:r>
          </a:p>
          <a:p>
            <a:pPr algn="ctr" defTabSz="822325" eaLnBrk="0" hangingPunct="0"/>
            <a:r>
              <a:rPr lang="it-IT" altLang="it-IT" sz="1100" dirty="0">
                <a:latin typeface="Tahoma" pitchFamily="34" charset="0"/>
                <a:ea typeface="ヒラギノ角ゴ Pro W3"/>
                <a:cs typeface="ヒラギノ角ゴ Pro W3"/>
                <a:sym typeface="Gill Sans"/>
              </a:rPr>
              <a:t>Responsabilità sociale d’impresa</a:t>
            </a:r>
          </a:p>
        </p:txBody>
      </p:sp>
      <p:sp>
        <p:nvSpPr>
          <p:cNvPr id="92171" name="Rectangle 2"/>
          <p:cNvSpPr txBox="1">
            <a:spLocks noChangeArrowheads="1"/>
          </p:cNvSpPr>
          <p:nvPr/>
        </p:nvSpPr>
        <p:spPr bwMode="auto">
          <a:xfrm>
            <a:off x="5580063" y="6151563"/>
            <a:ext cx="19669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1" tIns="41145" rIns="82291" bIns="41145"/>
          <a:lstStyle/>
          <a:p>
            <a:pPr algn="ctr" defTabSz="822325" eaLnBrk="0" hangingPunct="0"/>
            <a:r>
              <a:rPr lang="it-IT" altLang="it-IT" sz="1600" b="1" dirty="0">
                <a:latin typeface="Tahoma" pitchFamily="34" charset="0"/>
                <a:ea typeface="ヒラギノ角ゴ Pro W3"/>
                <a:cs typeface="ヒラギノ角ゴ Pro W3"/>
                <a:sym typeface="Gill Sans"/>
              </a:rPr>
              <a:t>Dipartimento di</a:t>
            </a:r>
          </a:p>
          <a:p>
            <a:pPr algn="ctr" defTabSz="822325" eaLnBrk="0" hangingPunct="0"/>
            <a:r>
              <a:rPr lang="it-IT" altLang="it-IT" sz="1600" b="1" dirty="0">
                <a:latin typeface="Tahoma" pitchFamily="34" charset="0"/>
                <a:ea typeface="ヒラギノ角ゴ Pro W3"/>
                <a:cs typeface="ヒラギノ角ゴ Pro W3"/>
                <a:sym typeface="Gill Sans"/>
              </a:rPr>
              <a:t>Prevenzione</a:t>
            </a:r>
          </a:p>
        </p:txBody>
      </p:sp>
      <p:sp>
        <p:nvSpPr>
          <p:cNvPr id="92172" name="Rectangle 2"/>
          <p:cNvSpPr txBox="1">
            <a:spLocks noChangeArrowheads="1"/>
          </p:cNvSpPr>
          <p:nvPr/>
        </p:nvSpPr>
        <p:spPr bwMode="auto">
          <a:xfrm>
            <a:off x="5681663" y="2781300"/>
            <a:ext cx="939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1" tIns="41145" rIns="82291" bIns="41145"/>
          <a:lstStyle/>
          <a:p>
            <a:pPr defTabSz="822325" eaLnBrk="0" hangingPunct="0"/>
            <a:r>
              <a:rPr lang="it-IT" altLang="it-IT" sz="1600" b="1">
                <a:latin typeface="Tahoma" pitchFamily="34" charset="0"/>
                <a:ea typeface="ヒラギノ角ゴ Pro W3"/>
                <a:cs typeface="ヒラギノ角ゴ Pro W3"/>
                <a:sym typeface="Gill Sans"/>
              </a:rPr>
              <a:t>Scuola</a:t>
            </a:r>
          </a:p>
        </p:txBody>
      </p:sp>
      <p:pic>
        <p:nvPicPr>
          <p:cNvPr id="9217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1914" y="4927601"/>
            <a:ext cx="88423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5" name="Rectangle 2"/>
          <p:cNvSpPr txBox="1">
            <a:spLocks noChangeArrowheads="1"/>
          </p:cNvSpPr>
          <p:nvPr/>
        </p:nvSpPr>
        <p:spPr bwMode="auto">
          <a:xfrm>
            <a:off x="3373438" y="6151563"/>
            <a:ext cx="1968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1" tIns="41145" rIns="82291" bIns="41145"/>
          <a:lstStyle/>
          <a:p>
            <a:pPr algn="ctr" defTabSz="822325" eaLnBrk="0" hangingPunct="0"/>
            <a:r>
              <a:rPr lang="it-IT" altLang="it-IT" sz="1600" b="1">
                <a:latin typeface="Tahoma" pitchFamily="34" charset="0"/>
                <a:ea typeface="ヒラギノ角ゴ Pro W3"/>
                <a:cs typeface="ヒラギノ角ゴ Pro W3"/>
                <a:sym typeface="Gill Sans"/>
              </a:rPr>
              <a:t>Regione </a:t>
            </a:r>
          </a:p>
          <a:p>
            <a:pPr algn="ctr" defTabSz="822325" eaLnBrk="0" hangingPunct="0"/>
            <a:r>
              <a:rPr lang="it-IT" altLang="it-IT" sz="1600" b="1">
                <a:latin typeface="Tahoma" pitchFamily="34" charset="0"/>
                <a:ea typeface="ヒラギノ角ゴ Pro W3"/>
                <a:cs typeface="ヒラギノ角ゴ Pro W3"/>
                <a:sym typeface="Gill Sans"/>
              </a:rPr>
              <a:t>Veneto</a:t>
            </a:r>
          </a:p>
        </p:txBody>
      </p:sp>
      <p:pic>
        <p:nvPicPr>
          <p:cNvPr id="92176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3239" y="4659313"/>
            <a:ext cx="18049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isultati immagini per bambini che gioca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23" y="3395663"/>
            <a:ext cx="2730880" cy="17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isultati immagini per associazioni di promozione soci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6" descr="Risultati immagini per associazioni di promozione soci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8" descr="Risultati immagini per associazioni di promozione socia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4" name="Picture 10" descr="Risultati immagini per associazioni di promozione socia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53" y="4170756"/>
            <a:ext cx="1923861" cy="7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153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2018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E’ POSSIBILE QUI REALIZZARE UN PEDIBUS/AMBIENTE CHE FAVORISCE IL MOVIMENTO? OPPURE NO?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GRAZIE</a:t>
            </a:r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8760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AFBCA-1D33-49B7-B25F-7C930CBC9027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/>
          <a:stretch/>
        </p:blipFill>
        <p:spPr bwMode="auto">
          <a:xfrm>
            <a:off x="1269232" y="0"/>
            <a:ext cx="8712968" cy="111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46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2" y="0"/>
            <a:ext cx="9143999" cy="685800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AFBCA-1D33-49B7-B25F-7C930CBC9027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2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92100"/>
            <a:ext cx="8839200" cy="1460500"/>
          </a:xfrm>
        </p:spPr>
        <p:txBody>
          <a:bodyPr vert="horz" lIns="81000" tIns="42120" rIns="81000" bIns="42120" rtlCol="0" anchor="ctr">
            <a:normAutofit fontScale="90000"/>
          </a:bodyPr>
          <a:lstStyle/>
          <a:p>
            <a:pPr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it-IT" sz="4000" b="1" dirty="0" err="1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Fattori</a:t>
            </a:r>
            <a:r>
              <a:rPr lang="en-US" altLang="it-IT" sz="4000" b="1" dirty="0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 </a:t>
            </a:r>
            <a:r>
              <a:rPr lang="en-US" altLang="it-IT" sz="4000" b="1" dirty="0" err="1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che</a:t>
            </a:r>
            <a:r>
              <a:rPr lang="en-US" altLang="it-IT" sz="4000" b="1" dirty="0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 </a:t>
            </a:r>
            <a:r>
              <a:rPr lang="en-US" altLang="it-IT" sz="4000" b="1" dirty="0" err="1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maggiormente</a:t>
            </a:r>
            <a:r>
              <a:rPr lang="en-US" altLang="it-IT" sz="4000" b="1" dirty="0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 </a:t>
            </a:r>
            <a:br>
              <a:rPr lang="en-US" altLang="it-IT" sz="4000" b="1" dirty="0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</a:br>
            <a:r>
              <a:rPr lang="en-US" altLang="it-IT" sz="4000" b="1" dirty="0" err="1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contribuiscono</a:t>
            </a:r>
            <a:r>
              <a:rPr lang="en-US" altLang="it-IT" sz="4000" b="1" dirty="0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 </a:t>
            </a:r>
            <a:r>
              <a:rPr lang="en-US" altLang="it-IT" sz="4000" b="1" dirty="0" err="1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alle</a:t>
            </a:r>
            <a:r>
              <a:rPr lang="en-US" altLang="it-IT" sz="4000" b="1" dirty="0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 </a:t>
            </a:r>
            <a:r>
              <a:rPr lang="en-US" altLang="it-IT" sz="4000" b="1" dirty="0" err="1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malattie</a:t>
            </a:r>
            <a:r>
              <a:rPr lang="en-US" altLang="it-IT" sz="4000" b="1" dirty="0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 </a:t>
            </a:r>
            <a:r>
              <a:rPr lang="en-US" altLang="it-IT" sz="4000" b="1" dirty="0" err="1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cronico</a:t>
            </a:r>
            <a:r>
              <a:rPr lang="en-US" altLang="it-IT" sz="4000" b="1" dirty="0">
                <a:solidFill>
                  <a:srgbClr val="0070C0"/>
                </a:solidFill>
                <a:ea typeface="ヒラギノ角ゴ Pro W3" charset="-128"/>
                <a:cs typeface="+mn-cs"/>
                <a:sym typeface="Gill Sans" pitchFamily="1" charset="0"/>
              </a:rPr>
              <a:t> degenerative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057400" y="2058988"/>
            <a:ext cx="33528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000" tIns="42120" rIns="81000" bIns="42120"/>
          <a:lstStyle>
            <a:lvl1pPr marL="533400" indent="-528638" defTabSz="449263">
              <a:spcBef>
                <a:spcPct val="20000"/>
              </a:spcBef>
              <a:buChar char="•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76238" defTabSz="449263">
              <a:spcBef>
                <a:spcPct val="20000"/>
              </a:spcBef>
              <a:buChar char="•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000" b="1" u="sng" dirty="0">
                <a:solidFill>
                  <a:srgbClr val="292929"/>
                </a:solidFill>
              </a:rPr>
              <a:t>Cause di </a:t>
            </a:r>
            <a:r>
              <a:rPr lang="en-US" altLang="it-IT" sz="2000" b="1" u="sng" dirty="0" err="1">
                <a:solidFill>
                  <a:srgbClr val="292929"/>
                </a:solidFill>
              </a:rPr>
              <a:t>morte</a:t>
            </a:r>
            <a:r>
              <a:rPr lang="en-US" altLang="it-IT" sz="2000" u="sng" dirty="0">
                <a:solidFill>
                  <a:srgbClr val="292929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it-IT" sz="400" dirty="0">
              <a:solidFill>
                <a:srgbClr val="292929"/>
              </a:solidFill>
            </a:endParaRP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it-IT" sz="1200" dirty="0">
              <a:solidFill>
                <a:srgbClr val="292929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  <a:buFont typeface="Times New Roman" panose="02020603050405020304" pitchFamily="18" charset="0"/>
              <a:buAutoNum type="arabicPeriod"/>
            </a:pPr>
            <a:r>
              <a:rPr lang="en-US" altLang="it-IT" sz="2000" dirty="0" err="1">
                <a:solidFill>
                  <a:srgbClr val="292929"/>
                </a:solidFill>
              </a:rPr>
              <a:t>Malattie</a:t>
            </a:r>
            <a:r>
              <a:rPr lang="en-US" altLang="it-IT" sz="2000" dirty="0">
                <a:solidFill>
                  <a:srgbClr val="292929"/>
                </a:solidFill>
              </a:rPr>
              <a:t> </a:t>
            </a:r>
            <a:r>
              <a:rPr lang="en-US" altLang="it-IT" sz="2000" dirty="0" err="1">
                <a:solidFill>
                  <a:srgbClr val="292929"/>
                </a:solidFill>
              </a:rPr>
              <a:t>cardiache</a:t>
            </a:r>
            <a:r>
              <a:rPr lang="en-US" altLang="it-IT" sz="2000" dirty="0">
                <a:solidFill>
                  <a:srgbClr val="292929"/>
                </a:solidFill>
              </a:rPr>
              <a:t>     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  <a:buFont typeface="Times New Roman" panose="02020603050405020304" pitchFamily="18" charset="0"/>
              <a:buAutoNum type="arabicPeriod"/>
            </a:pPr>
            <a:r>
              <a:rPr lang="en-US" altLang="it-IT" sz="2000" dirty="0" err="1">
                <a:solidFill>
                  <a:srgbClr val="292929"/>
                </a:solidFill>
              </a:rPr>
              <a:t>Cancro</a:t>
            </a:r>
            <a:r>
              <a:rPr lang="en-US" altLang="it-IT" sz="2000" dirty="0">
                <a:solidFill>
                  <a:srgbClr val="292929"/>
                </a:solidFill>
              </a:rPr>
              <a:t>	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  <a:buFont typeface="Times New Roman" panose="02020603050405020304" pitchFamily="18" charset="0"/>
              <a:buAutoNum type="arabicPeriod"/>
            </a:pPr>
            <a:r>
              <a:rPr lang="en-US" altLang="it-IT" sz="2000" dirty="0">
                <a:solidFill>
                  <a:srgbClr val="292929"/>
                </a:solidFill>
              </a:rPr>
              <a:t>Ictus 	       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  <a:buFont typeface="Times New Roman" panose="02020603050405020304" pitchFamily="18" charset="0"/>
              <a:buAutoNum type="arabicPeriod"/>
            </a:pPr>
            <a:r>
              <a:rPr lang="en-US" altLang="it-IT" sz="2000" dirty="0" err="1">
                <a:solidFill>
                  <a:srgbClr val="292929"/>
                </a:solidFill>
              </a:rPr>
              <a:t>Incidenti</a:t>
            </a:r>
            <a:endParaRPr lang="en-US" altLang="it-IT" sz="2000" dirty="0">
              <a:solidFill>
                <a:srgbClr val="29292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  <a:buFont typeface="Times New Roman" panose="02020603050405020304" pitchFamily="18" charset="0"/>
              <a:buAutoNum type="arabicPeriod"/>
            </a:pPr>
            <a:r>
              <a:rPr lang="en-US" altLang="it-IT" sz="2000" dirty="0" err="1">
                <a:solidFill>
                  <a:srgbClr val="292929"/>
                </a:solidFill>
              </a:rPr>
              <a:t>Polmoniti</a:t>
            </a:r>
            <a:r>
              <a:rPr lang="en-US" altLang="it-IT" sz="2000" dirty="0">
                <a:solidFill>
                  <a:srgbClr val="292929"/>
                </a:solidFill>
              </a:rPr>
              <a:t>        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  <a:buFont typeface="Times New Roman" panose="02020603050405020304" pitchFamily="18" charset="0"/>
              <a:buAutoNum type="arabicPeriod"/>
            </a:pPr>
            <a:r>
              <a:rPr lang="en-US" altLang="it-IT" sz="2000" dirty="0">
                <a:solidFill>
                  <a:srgbClr val="292929"/>
                </a:solidFill>
              </a:rPr>
              <a:t>BCPO	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  <a:buFont typeface="Times New Roman" panose="02020603050405020304" pitchFamily="18" charset="0"/>
              <a:buAutoNum type="arabicPeriod"/>
            </a:pPr>
            <a:r>
              <a:rPr lang="en-US" altLang="it-IT" sz="2000" dirty="0" err="1">
                <a:solidFill>
                  <a:srgbClr val="292929"/>
                </a:solidFill>
              </a:rPr>
              <a:t>Diabete</a:t>
            </a:r>
            <a:r>
              <a:rPr lang="en-US" altLang="it-IT" sz="2000" dirty="0">
                <a:solidFill>
                  <a:srgbClr val="292929"/>
                </a:solidFill>
              </a:rPr>
              <a:t> </a:t>
            </a:r>
            <a:r>
              <a:rPr lang="en-US" altLang="it-IT" sz="2000" dirty="0" err="1">
                <a:solidFill>
                  <a:srgbClr val="292929"/>
                </a:solidFill>
              </a:rPr>
              <a:t>mellito</a:t>
            </a:r>
            <a:r>
              <a:rPr lang="en-US" altLang="it-IT" sz="2000" dirty="0">
                <a:solidFill>
                  <a:srgbClr val="292929"/>
                </a:solidFill>
              </a:rPr>
              <a:t>    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827713" y="2058988"/>
            <a:ext cx="487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000" tIns="42120" rIns="81000" bIns="42120"/>
          <a:lstStyle>
            <a:lvl1pPr marL="533400" indent="-528638" defTabSz="449263">
              <a:spcBef>
                <a:spcPct val="20000"/>
              </a:spcBef>
              <a:buChar char="•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None/>
            </a:pPr>
            <a:r>
              <a:rPr lang="en-US" altLang="it-IT" sz="2000" b="1" u="sng" dirty="0" err="1">
                <a:solidFill>
                  <a:srgbClr val="292929"/>
                </a:solidFill>
                <a:cs typeface="Arial" panose="020B0604020202020204" pitchFamily="34" charset="0"/>
              </a:rPr>
              <a:t>Contributo</a:t>
            </a:r>
            <a:r>
              <a:rPr lang="en-US" altLang="it-IT" sz="2000" b="1" u="sng" dirty="0">
                <a:solidFill>
                  <a:srgbClr val="292929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b="1" u="sng" dirty="0" err="1">
                <a:solidFill>
                  <a:srgbClr val="292929"/>
                </a:solidFill>
                <a:cs typeface="Arial" panose="020B0604020202020204" pitchFamily="34" charset="0"/>
              </a:rPr>
              <a:t>dei</a:t>
            </a:r>
            <a:r>
              <a:rPr lang="en-US" altLang="it-IT" sz="2000" b="1" u="sng" dirty="0">
                <a:solidFill>
                  <a:srgbClr val="292929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b="1" u="sng" dirty="0" err="1">
                <a:solidFill>
                  <a:srgbClr val="292929"/>
                </a:solidFill>
                <a:cs typeface="Arial" panose="020B0604020202020204" pitchFamily="34" charset="0"/>
              </a:rPr>
              <a:t>fattori</a:t>
            </a:r>
            <a:r>
              <a:rPr lang="en-US" altLang="it-IT" sz="2000" b="1" u="sng" dirty="0">
                <a:solidFill>
                  <a:srgbClr val="292929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500"/>
              </a:spcBef>
              <a:buNone/>
            </a:pPr>
            <a:endParaRPr lang="en-US" altLang="it-IT" sz="2000" b="1" u="sng" dirty="0">
              <a:solidFill>
                <a:srgbClr val="292929"/>
              </a:solidFill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FontTx/>
              <a:buAutoNum type="arabicPeriod"/>
            </a:pPr>
            <a:r>
              <a:rPr lang="en-US" altLang="it-IT" sz="2000" dirty="0" err="1">
                <a:solidFill>
                  <a:srgbClr val="FF3300"/>
                </a:solidFill>
                <a:cs typeface="Arial" panose="020B0604020202020204" pitchFamily="34" charset="0"/>
              </a:rPr>
              <a:t>Stili</a:t>
            </a:r>
            <a:r>
              <a:rPr lang="en-US" altLang="it-IT" sz="2000" dirty="0">
                <a:solidFill>
                  <a:srgbClr val="FF3300"/>
                </a:solidFill>
                <a:cs typeface="Arial" panose="020B0604020202020204" pitchFamily="34" charset="0"/>
              </a:rPr>
              <a:t> di vita</a:t>
            </a: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 / </a:t>
            </a:r>
            <a:r>
              <a:rPr lang="en-US" altLang="it-IT" sz="2000" dirty="0" err="1">
                <a:solidFill>
                  <a:srgbClr val="003399"/>
                </a:solidFill>
                <a:cs typeface="Arial" panose="020B0604020202020204" pitchFamily="34" charset="0"/>
              </a:rPr>
              <a:t>Genetici</a:t>
            </a:r>
            <a:r>
              <a:rPr lang="en-US" altLang="it-IT" sz="20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/ </a:t>
            </a:r>
            <a:r>
              <a:rPr lang="en-US" altLang="it-IT" sz="2000" dirty="0" err="1">
                <a:solidFill>
                  <a:srgbClr val="00CC00"/>
                </a:solidFill>
                <a:cs typeface="Arial" panose="020B0604020202020204" pitchFamily="34" charset="0"/>
              </a:rPr>
              <a:t>Ambiente</a:t>
            </a:r>
            <a:r>
              <a:rPr lang="en-US" altLang="it-IT" sz="2000" dirty="0">
                <a:solidFill>
                  <a:srgbClr val="00CC00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500"/>
              </a:spcBef>
              <a:buFontTx/>
              <a:buAutoNum type="arabicPeriod"/>
            </a:pPr>
            <a:r>
              <a:rPr lang="en-US" altLang="it-IT" sz="2000" dirty="0" err="1">
                <a:solidFill>
                  <a:srgbClr val="003399"/>
                </a:solidFill>
                <a:cs typeface="Arial" panose="020B0604020202020204" pitchFamily="34" charset="0"/>
              </a:rPr>
              <a:t>Genetici</a:t>
            </a:r>
            <a:r>
              <a:rPr lang="en-US" altLang="it-IT" sz="20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/ </a:t>
            </a:r>
            <a:r>
              <a:rPr lang="en-US" altLang="it-IT" sz="2000" dirty="0" err="1">
                <a:solidFill>
                  <a:srgbClr val="FF3300"/>
                </a:solidFill>
                <a:cs typeface="Arial" panose="020B0604020202020204" pitchFamily="34" charset="0"/>
              </a:rPr>
              <a:t>Stili</a:t>
            </a:r>
            <a:r>
              <a:rPr lang="en-US" altLang="it-IT" sz="2000" dirty="0">
                <a:solidFill>
                  <a:srgbClr val="FF3300"/>
                </a:solidFill>
                <a:cs typeface="Arial" panose="020B0604020202020204" pitchFamily="34" charset="0"/>
              </a:rPr>
              <a:t> di vita</a:t>
            </a: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 / </a:t>
            </a:r>
            <a:r>
              <a:rPr lang="en-US" altLang="it-IT" sz="2000" dirty="0" err="1">
                <a:solidFill>
                  <a:srgbClr val="00CC00"/>
                </a:solidFill>
                <a:cs typeface="Arial" panose="020B0604020202020204" pitchFamily="34" charset="0"/>
              </a:rPr>
              <a:t>Ambiente</a:t>
            </a:r>
            <a:endParaRPr lang="en-US" altLang="it-IT" sz="2000" dirty="0">
              <a:solidFill>
                <a:srgbClr val="00CC00"/>
              </a:solidFill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None/>
            </a:pP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3.   </a:t>
            </a:r>
            <a:r>
              <a:rPr lang="en-US" altLang="it-IT" sz="2000" dirty="0" err="1">
                <a:solidFill>
                  <a:srgbClr val="FF3300"/>
                </a:solidFill>
                <a:cs typeface="Arial" panose="020B0604020202020204" pitchFamily="34" charset="0"/>
              </a:rPr>
              <a:t>Stili</a:t>
            </a:r>
            <a:r>
              <a:rPr lang="en-US" altLang="it-IT" sz="2000" dirty="0">
                <a:solidFill>
                  <a:srgbClr val="FF3300"/>
                </a:solidFill>
                <a:cs typeface="Arial" panose="020B0604020202020204" pitchFamily="34" charset="0"/>
              </a:rPr>
              <a:t> di vita</a:t>
            </a: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 / </a:t>
            </a:r>
            <a:r>
              <a:rPr lang="en-US" altLang="it-IT" sz="2000" dirty="0" err="1">
                <a:solidFill>
                  <a:srgbClr val="003399"/>
                </a:solidFill>
                <a:cs typeface="Arial" panose="020B0604020202020204" pitchFamily="34" charset="0"/>
              </a:rPr>
              <a:t>Genetici</a:t>
            </a:r>
            <a:r>
              <a:rPr lang="en-US" altLang="it-IT" sz="20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/ </a:t>
            </a:r>
            <a:r>
              <a:rPr lang="en-US" altLang="it-IT" sz="2000" dirty="0" err="1">
                <a:solidFill>
                  <a:srgbClr val="00CC00"/>
                </a:solidFill>
                <a:cs typeface="Arial" panose="020B0604020202020204" pitchFamily="34" charset="0"/>
              </a:rPr>
              <a:t>Ambiente</a:t>
            </a:r>
            <a:endParaRPr lang="en-US" altLang="it-IT" sz="2000" dirty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None/>
            </a:pP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4.   </a:t>
            </a:r>
            <a:r>
              <a:rPr lang="en-US" altLang="it-IT" sz="2000" dirty="0" err="1">
                <a:solidFill>
                  <a:srgbClr val="FF3300"/>
                </a:solidFill>
                <a:cs typeface="Arial" panose="020B0604020202020204" pitchFamily="34" charset="0"/>
              </a:rPr>
              <a:t>Stili</a:t>
            </a:r>
            <a:r>
              <a:rPr lang="en-US" altLang="it-IT" sz="2000" dirty="0">
                <a:solidFill>
                  <a:srgbClr val="FF3300"/>
                </a:solidFill>
                <a:cs typeface="Arial" panose="020B0604020202020204" pitchFamily="34" charset="0"/>
              </a:rPr>
              <a:t> di vita</a:t>
            </a: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 / </a:t>
            </a:r>
            <a:r>
              <a:rPr lang="en-US" altLang="it-IT" sz="2000" dirty="0" err="1">
                <a:solidFill>
                  <a:srgbClr val="00CC00"/>
                </a:solidFill>
                <a:cs typeface="Arial" panose="020B0604020202020204" pitchFamily="34" charset="0"/>
              </a:rPr>
              <a:t>Ambiente</a:t>
            </a:r>
            <a:r>
              <a:rPr lang="en-US" altLang="it-IT" sz="2000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500"/>
              </a:spcBef>
              <a:buNone/>
            </a:pP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5.   </a:t>
            </a:r>
            <a:r>
              <a:rPr lang="en-US" altLang="it-IT" sz="2000" dirty="0" err="1">
                <a:solidFill>
                  <a:srgbClr val="FF3300"/>
                </a:solidFill>
                <a:cs typeface="Arial" panose="020B0604020202020204" pitchFamily="34" charset="0"/>
              </a:rPr>
              <a:t>Stili</a:t>
            </a:r>
            <a:r>
              <a:rPr lang="en-US" altLang="it-IT" sz="2000" dirty="0">
                <a:solidFill>
                  <a:srgbClr val="FF3300"/>
                </a:solidFill>
                <a:cs typeface="Arial" panose="020B0604020202020204" pitchFamily="34" charset="0"/>
              </a:rPr>
              <a:t> di vita</a:t>
            </a: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 / </a:t>
            </a:r>
            <a:r>
              <a:rPr lang="en-US" altLang="it-IT" sz="2000" dirty="0" err="1">
                <a:solidFill>
                  <a:srgbClr val="00CC00"/>
                </a:solidFill>
                <a:cs typeface="Arial" panose="020B0604020202020204" pitchFamily="34" charset="0"/>
              </a:rPr>
              <a:t>Ambiente</a:t>
            </a:r>
            <a:endParaRPr lang="en-US" altLang="it-IT" sz="2000" dirty="0">
              <a:solidFill>
                <a:srgbClr val="00CC00"/>
              </a:solidFill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None/>
            </a:pP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6.   </a:t>
            </a:r>
            <a:r>
              <a:rPr lang="en-US" altLang="it-IT" sz="2000" dirty="0" err="1">
                <a:solidFill>
                  <a:srgbClr val="FF3300"/>
                </a:solidFill>
                <a:cs typeface="Arial" panose="020B0604020202020204" pitchFamily="34" charset="0"/>
              </a:rPr>
              <a:t>Stili</a:t>
            </a:r>
            <a:r>
              <a:rPr lang="en-US" altLang="it-IT" sz="2000" dirty="0">
                <a:solidFill>
                  <a:srgbClr val="FF3300"/>
                </a:solidFill>
                <a:cs typeface="Arial" panose="020B0604020202020204" pitchFamily="34" charset="0"/>
              </a:rPr>
              <a:t> di vita</a:t>
            </a: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 / </a:t>
            </a:r>
            <a:r>
              <a:rPr lang="en-US" altLang="it-IT" sz="2000" dirty="0" err="1">
                <a:solidFill>
                  <a:srgbClr val="00CC00"/>
                </a:solidFill>
                <a:cs typeface="Arial" panose="020B0604020202020204" pitchFamily="34" charset="0"/>
              </a:rPr>
              <a:t>Ambiente</a:t>
            </a:r>
            <a:endParaRPr lang="en-US" altLang="it-IT" sz="2000" dirty="0">
              <a:solidFill>
                <a:srgbClr val="00CC00"/>
              </a:solidFill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None/>
            </a:pP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7</a:t>
            </a:r>
            <a:r>
              <a:rPr lang="en-US" altLang="it-IT" sz="2000" dirty="0">
                <a:solidFill>
                  <a:srgbClr val="003399"/>
                </a:solidFill>
                <a:cs typeface="Arial" panose="020B0604020202020204" pitchFamily="34" charset="0"/>
              </a:rPr>
              <a:t>.   </a:t>
            </a:r>
            <a:r>
              <a:rPr lang="en-US" altLang="it-IT" sz="2000" dirty="0" err="1">
                <a:solidFill>
                  <a:srgbClr val="003399"/>
                </a:solidFill>
                <a:cs typeface="Arial" panose="020B0604020202020204" pitchFamily="34" charset="0"/>
              </a:rPr>
              <a:t>Genetici</a:t>
            </a: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 / </a:t>
            </a:r>
            <a:r>
              <a:rPr lang="en-US" altLang="it-IT" sz="2000" dirty="0" err="1">
                <a:solidFill>
                  <a:srgbClr val="FF3300"/>
                </a:solidFill>
                <a:cs typeface="Arial" panose="020B0604020202020204" pitchFamily="34" charset="0"/>
              </a:rPr>
              <a:t>Stili</a:t>
            </a:r>
            <a:r>
              <a:rPr lang="en-US" altLang="it-IT" sz="2000" dirty="0">
                <a:solidFill>
                  <a:srgbClr val="FF3300"/>
                </a:solidFill>
                <a:cs typeface="Arial" panose="020B0604020202020204" pitchFamily="34" charset="0"/>
              </a:rPr>
              <a:t> di vita</a:t>
            </a:r>
            <a:r>
              <a:rPr lang="en-US" altLang="it-IT" sz="2000" dirty="0">
                <a:solidFill>
                  <a:srgbClr val="292929"/>
                </a:solidFill>
                <a:cs typeface="Arial" panose="020B0604020202020204" pitchFamily="34" charset="0"/>
              </a:rPr>
              <a:t>	</a:t>
            </a:r>
          </a:p>
        </p:txBody>
      </p:sp>
      <p:sp>
        <p:nvSpPr>
          <p:cNvPr id="13317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D3D15B-5BFA-499E-A68D-A037E55D1DA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9463373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668463" y="-5357813"/>
            <a:ext cx="8845550" cy="779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684213" algn="l"/>
                <a:tab pos="1370013" algn="l"/>
                <a:tab pos="2055813" algn="l"/>
                <a:tab pos="2741613" algn="l"/>
                <a:tab pos="3427413" algn="l"/>
                <a:tab pos="4113213" algn="l"/>
                <a:tab pos="4799013" algn="l"/>
                <a:tab pos="5484813" algn="l"/>
                <a:tab pos="6170613" algn="l"/>
                <a:tab pos="6856413" algn="l"/>
                <a:tab pos="7542213" algn="l"/>
                <a:tab pos="7599363" algn="l"/>
                <a:tab pos="8142288" algn="l"/>
                <a:tab pos="8685213" algn="l"/>
              </a:tabLst>
              <a:defRPr/>
            </a:pP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endParaRPr lang="it-IT" sz="3600" b="1">
              <a:solidFill>
                <a:srgbClr val="F3771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orky's"/>
              <a:ea typeface="Microsoft YaHei"/>
              <a:cs typeface="Microsoft YaHei"/>
            </a:endParaRP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684213" algn="l"/>
                <a:tab pos="1370013" algn="l"/>
                <a:tab pos="2055813" algn="l"/>
                <a:tab pos="2741613" algn="l"/>
                <a:tab pos="3427413" algn="l"/>
                <a:tab pos="4113213" algn="l"/>
                <a:tab pos="4799013" algn="l"/>
                <a:tab pos="5484813" algn="l"/>
                <a:tab pos="6170613" algn="l"/>
                <a:tab pos="6856413" algn="l"/>
                <a:tab pos="7542213" algn="l"/>
                <a:tab pos="7599363" algn="l"/>
                <a:tab pos="8142288" algn="l"/>
                <a:tab pos="8685213" algn="l"/>
              </a:tabLst>
              <a:defRPr/>
            </a:pPr>
            <a:r>
              <a:rPr lang="it-IT" sz="16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/>
                <a:cs typeface="Microsoft YaHei"/>
              </a:rPr>
              <a:t>benessere</a:t>
            </a:r>
            <a:br>
              <a:rPr lang="it-IT" sz="10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br>
              <a:rPr lang="it-IT" sz="2400" b="1">
                <a:solidFill>
                  <a:srgbClr val="F377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  <a:ea typeface="Microsoft YaHei"/>
                <a:cs typeface="Microsoft YaHei"/>
              </a:rPr>
            </a:br>
            <a:endParaRPr lang="it-IT" sz="2400" b="1">
              <a:solidFill>
                <a:srgbClr val="F3771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  <a:ea typeface="Microsoft YaHei"/>
              <a:cs typeface="Microsoft YaHei"/>
            </a:endParaRPr>
          </a:p>
        </p:txBody>
      </p:sp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338" y="4083050"/>
            <a:ext cx="18970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Oval 4"/>
          <p:cNvSpPr>
            <a:spLocks noChangeArrowheads="1"/>
          </p:cNvSpPr>
          <p:nvPr/>
        </p:nvSpPr>
        <p:spPr bwMode="auto">
          <a:xfrm>
            <a:off x="2065338" y="1857376"/>
            <a:ext cx="2025650" cy="1350963"/>
          </a:xfrm>
          <a:prstGeom prst="ellipse">
            <a:avLst/>
          </a:prstGeom>
          <a:solidFill>
            <a:srgbClr val="FFC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67491" tIns="35095" rIns="67491" bIns="35095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50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promozione di comportamenti alimentari salutari</a:t>
            </a:r>
          </a:p>
        </p:txBody>
      </p:sp>
      <p:sp>
        <p:nvSpPr>
          <p:cNvPr id="49156" name="Oval 5"/>
          <p:cNvSpPr>
            <a:spLocks noChangeArrowheads="1"/>
          </p:cNvSpPr>
          <p:nvPr/>
        </p:nvSpPr>
        <p:spPr bwMode="auto">
          <a:xfrm>
            <a:off x="7832725" y="1624014"/>
            <a:ext cx="1620838" cy="1214437"/>
          </a:xfrm>
          <a:prstGeom prst="ellipse">
            <a:avLst/>
          </a:prstGeom>
          <a:solidFill>
            <a:srgbClr val="FFC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67491" tIns="35095" rIns="67491" bIns="35095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50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promozione dell’attività fisica</a:t>
            </a: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4"/>
          <a:srcRect l="13763" t="12468" r="14435"/>
          <a:stretch>
            <a:fillRect/>
          </a:stretch>
        </p:blipFill>
        <p:spPr bwMode="auto">
          <a:xfrm>
            <a:off x="5016500" y="2903539"/>
            <a:ext cx="20256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AutoShape 7"/>
          <p:cNvSpPr>
            <a:spLocks noChangeArrowheads="1"/>
          </p:cNvSpPr>
          <p:nvPr/>
        </p:nvSpPr>
        <p:spPr bwMode="auto">
          <a:xfrm rot="1620000">
            <a:off x="4187826" y="2692400"/>
            <a:ext cx="676275" cy="482600"/>
          </a:xfrm>
          <a:prstGeom prst="leftArrow">
            <a:avLst>
              <a:gd name="adj1" fmla="val 50000"/>
              <a:gd name="adj2" fmla="val 49922"/>
            </a:avLst>
          </a:prstGeom>
          <a:solidFill>
            <a:srgbClr val="0033CC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49159" name="AutoShape 8"/>
          <p:cNvSpPr>
            <a:spLocks noChangeArrowheads="1"/>
          </p:cNvSpPr>
          <p:nvPr/>
        </p:nvSpPr>
        <p:spPr bwMode="auto">
          <a:xfrm rot="8880000">
            <a:off x="6999289" y="2574926"/>
            <a:ext cx="814387" cy="481013"/>
          </a:xfrm>
          <a:prstGeom prst="leftArrow">
            <a:avLst>
              <a:gd name="adj1" fmla="val 50000"/>
              <a:gd name="adj2" fmla="val 50118"/>
            </a:avLst>
          </a:prstGeom>
          <a:solidFill>
            <a:srgbClr val="F3771A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49160" name="Oval 9"/>
          <p:cNvSpPr>
            <a:spLocks noChangeArrowheads="1"/>
          </p:cNvSpPr>
          <p:nvPr/>
        </p:nvSpPr>
        <p:spPr bwMode="auto">
          <a:xfrm>
            <a:off x="2728914" y="4616451"/>
            <a:ext cx="1335087" cy="1255713"/>
          </a:xfrm>
          <a:prstGeom prst="ellipse">
            <a:avLst/>
          </a:prstGeom>
          <a:solidFill>
            <a:srgbClr val="F79646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67491" tIns="35095" rIns="67491" bIns="35095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50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lotta all’abuso di alcol</a:t>
            </a:r>
          </a:p>
        </p:txBody>
      </p:sp>
      <p:sp>
        <p:nvSpPr>
          <p:cNvPr id="49161" name="AutoShape 10"/>
          <p:cNvSpPr>
            <a:spLocks noChangeArrowheads="1"/>
          </p:cNvSpPr>
          <p:nvPr/>
        </p:nvSpPr>
        <p:spPr bwMode="auto">
          <a:xfrm rot="-1920000">
            <a:off x="4084638" y="4371975"/>
            <a:ext cx="768350" cy="482600"/>
          </a:xfrm>
          <a:prstGeom prst="leftArrow">
            <a:avLst>
              <a:gd name="adj1" fmla="val 50000"/>
              <a:gd name="adj2" fmla="val 49886"/>
            </a:avLst>
          </a:prstGeom>
          <a:solidFill>
            <a:srgbClr val="0033CC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49162" name="Oval 11"/>
          <p:cNvSpPr>
            <a:spLocks noChangeArrowheads="1"/>
          </p:cNvSpPr>
          <p:nvPr/>
        </p:nvSpPr>
        <p:spPr bwMode="auto">
          <a:xfrm>
            <a:off x="7985126" y="4706938"/>
            <a:ext cx="1349375" cy="1122362"/>
          </a:xfrm>
          <a:prstGeom prst="ellipse">
            <a:avLst/>
          </a:prstGeom>
          <a:solidFill>
            <a:srgbClr val="F79646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67491" tIns="35095" rIns="67491" bIns="35095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50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lotta al tabagismo</a:t>
            </a:r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 rot="-8580000">
            <a:off x="7212013" y="4567238"/>
            <a:ext cx="715962" cy="482600"/>
          </a:xfrm>
          <a:prstGeom prst="leftArrow">
            <a:avLst>
              <a:gd name="adj1" fmla="val 50000"/>
              <a:gd name="adj2" fmla="val 49981"/>
            </a:avLst>
          </a:prstGeom>
          <a:solidFill>
            <a:srgbClr val="0033CC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pic>
        <p:nvPicPr>
          <p:cNvPr id="4916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4376" y="3397250"/>
            <a:ext cx="15335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3426" y="3121025"/>
            <a:ext cx="17240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015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 l="9286" t="42560" r="42738" b="21243"/>
          <a:stretch>
            <a:fillRect/>
          </a:stretch>
        </p:blipFill>
        <p:spPr bwMode="auto">
          <a:xfrm>
            <a:off x="1524000" y="1524001"/>
            <a:ext cx="73914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763000" y="2895600"/>
            <a:ext cx="1905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The Lancet, 2012</a:t>
            </a:r>
          </a:p>
          <a:p>
            <a:pPr algn="ctr"/>
            <a:r>
              <a:rPr lang="en-US" sz="1200" b="1"/>
              <a:t> </a:t>
            </a:r>
            <a:r>
              <a:rPr lang="en-US" sz="1100" b="1"/>
              <a:t>http://dx.doi.org/10.1016/</a:t>
            </a:r>
          </a:p>
          <a:p>
            <a:pPr algn="ctr"/>
            <a:r>
              <a:rPr lang="en-US" sz="1100" b="1"/>
              <a:t>S0140-6736(12)61031-9</a:t>
            </a: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981200" y="228600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>
                <a:ea typeface="ＭＳ Ｐゴシック" pitchFamily="-111" charset="-128"/>
              </a:rPr>
              <a:t>La </a:t>
            </a:r>
            <a:r>
              <a:rPr lang="en-GB" kern="0" dirty="0" err="1">
                <a:ea typeface="ＭＳ Ｐゴシック" pitchFamily="-111" charset="-128"/>
              </a:rPr>
              <a:t>mancanza</a:t>
            </a:r>
            <a:r>
              <a:rPr lang="en-GB" kern="0" dirty="0">
                <a:ea typeface="ＭＳ Ｐゴシック" pitchFamily="-111" charset="-128"/>
              </a:rPr>
              <a:t> di </a:t>
            </a:r>
            <a:r>
              <a:rPr lang="en-GB" kern="0" dirty="0" err="1">
                <a:ea typeface="ＭＳ Ｐゴシック" pitchFamily="-111" charset="-128"/>
              </a:rPr>
              <a:t>attivita</a:t>
            </a:r>
            <a:r>
              <a:rPr lang="en-GB" kern="0" dirty="0">
                <a:ea typeface="ＭＳ Ｐゴシック" pitchFamily="-111" charset="-128"/>
              </a:rPr>
              <a:t>’ </a:t>
            </a:r>
            <a:r>
              <a:rPr lang="en-GB" kern="0" dirty="0" err="1">
                <a:ea typeface="ＭＳ Ｐゴシック" pitchFamily="-111" charset="-128"/>
              </a:rPr>
              <a:t>fisica</a:t>
            </a:r>
            <a:r>
              <a:rPr lang="en-GB" kern="0" dirty="0">
                <a:ea typeface="ＭＳ Ｐゴシック" pitchFamily="-111" charset="-128"/>
              </a:rPr>
              <a:t>: un </a:t>
            </a:r>
            <a:r>
              <a:rPr lang="en-GB" kern="0" dirty="0" err="1">
                <a:ea typeface="ＭＳ Ｐゴシック" pitchFamily="-111" charset="-128"/>
              </a:rPr>
              <a:t>fattore</a:t>
            </a:r>
            <a:r>
              <a:rPr lang="en-GB" kern="0" dirty="0">
                <a:ea typeface="ＭＳ Ｐゴシック" pitchFamily="-111" charset="-128"/>
              </a:rPr>
              <a:t> di </a:t>
            </a:r>
            <a:r>
              <a:rPr lang="en-GB" kern="0" dirty="0" err="1">
                <a:ea typeface="ＭＳ Ｐゴシック" pitchFamily="-111" charset="-128"/>
              </a:rPr>
              <a:t>rischio</a:t>
            </a:r>
            <a:r>
              <a:rPr lang="en-GB" kern="0" dirty="0">
                <a:ea typeface="ＭＳ Ｐゴシック" pitchFamily="-111" charset="-128"/>
              </a:rPr>
              <a:t> </a:t>
            </a:r>
            <a:r>
              <a:rPr lang="en-GB" kern="0" dirty="0" err="1">
                <a:ea typeface="ＭＳ Ｐゴシック" pitchFamily="-111" charset="-128"/>
              </a:rPr>
              <a:t>paragonabile</a:t>
            </a:r>
            <a:r>
              <a:rPr lang="en-GB" kern="0" dirty="0">
                <a:ea typeface="ＭＳ Ｐゴシック" pitchFamily="-111" charset="-128"/>
              </a:rPr>
              <a:t> al </a:t>
            </a:r>
            <a:r>
              <a:rPr lang="en-GB" kern="0" dirty="0" err="1">
                <a:ea typeface="ＭＳ Ｐゴシック" pitchFamily="-111" charset="-128"/>
              </a:rPr>
              <a:t>fumo</a:t>
            </a:r>
            <a:endParaRPr lang="en-GB" kern="0" dirty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75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87713" y="0"/>
            <a:ext cx="7974012" cy="1036638"/>
          </a:xfrm>
        </p:spPr>
        <p:txBody>
          <a:bodyPr vert="horz" lIns="35921" tIns="35921" rIns="35921" bIns="35921" rtlCol="0" anchor="ctr">
            <a:normAutofit fontScale="90000"/>
          </a:bodyPr>
          <a:lstStyle/>
          <a:p>
            <a:r>
              <a:rPr lang="it-IT" altLang="it-IT" sz="4000">
                <a:solidFill>
                  <a:srgbClr val="A50021"/>
                </a:solidFill>
                <a:latin typeface="Verdana" panose="020B0604030504040204" pitchFamily="34" charset="0"/>
              </a:rPr>
              <a:t>Fattori di rischio </a:t>
            </a:r>
            <a:br>
              <a:rPr lang="it-IT" altLang="it-IT" sz="4000">
                <a:solidFill>
                  <a:srgbClr val="A50021"/>
                </a:solidFill>
                <a:latin typeface="Verdana" panose="020B0604030504040204" pitchFamily="34" charset="0"/>
              </a:rPr>
            </a:br>
            <a:r>
              <a:rPr lang="it-IT" altLang="it-IT" sz="4000">
                <a:solidFill>
                  <a:srgbClr val="A50021"/>
                </a:solidFill>
                <a:latin typeface="Verdana" panose="020B0604030504040204" pitchFamily="34" charset="0"/>
              </a:rPr>
              <a:t>graduatoria di priorità </a:t>
            </a:r>
          </a:p>
        </p:txBody>
      </p:sp>
      <p:sp>
        <p:nvSpPr>
          <p:cNvPr id="783363" name="Text Box 4"/>
          <p:cNvSpPr txBox="1">
            <a:spLocks noChangeArrowheads="1"/>
          </p:cNvSpPr>
          <p:nvPr/>
        </p:nvSpPr>
        <p:spPr bwMode="auto">
          <a:xfrm>
            <a:off x="1581150" y="6021388"/>
            <a:ext cx="8891588" cy="10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0" rIns="95784" bIns="47890">
            <a:spAutoFit/>
          </a:bodyPr>
          <a:lstStyle>
            <a:lvl1pPr defTabSz="1016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16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6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6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6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60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60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60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60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500">
                <a:latin typeface="Verdana" panose="020B0604030504040204" pitchFamily="34" charset="0"/>
                <a:ea typeface="ヒラギノ角ゴ Pro W3"/>
                <a:cs typeface="ヒラギノ角ゴ Pro W3"/>
                <a:sym typeface="Gill Sans"/>
              </a:rPr>
              <a:t>Fonte: Stefania Salmaso, presentazione orale, Convegno nazionale Guadagnare Salute, Venezia, 2012</a:t>
            </a:r>
          </a:p>
          <a:p>
            <a:pPr eaLnBrk="1" hangingPunct="1"/>
            <a:r>
              <a:rPr lang="it-IT" altLang="it-IT" sz="1500">
                <a:latin typeface="Verdana" panose="020B0604030504040204" pitchFamily="34" charset="0"/>
                <a:ea typeface="ヒラギノ角ゴ Pro W3"/>
                <a:cs typeface="ヒラギノ角ゴ Pro W3"/>
                <a:sym typeface="Gill Sans"/>
              </a:rPr>
              <a:t>Metodi da: Simoes EJ, Mariotti S, Rossi A, Heim A, Lobello F, Mokdad AH, Scafato E., Int J Public Health, 2012</a:t>
            </a:r>
          </a:p>
        </p:txBody>
      </p:sp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56140" b="-34"/>
          <a:stretch>
            <a:fillRect/>
          </a:stretch>
        </p:blipFill>
        <p:spPr bwMode="auto">
          <a:xfrm>
            <a:off x="2024063" y="1484314"/>
            <a:ext cx="73025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3365" name="Rectangle 5"/>
          <p:cNvSpPr>
            <a:spLocks/>
          </p:cNvSpPr>
          <p:nvPr/>
        </p:nvSpPr>
        <p:spPr bwMode="auto">
          <a:xfrm>
            <a:off x="8693151" y="1550988"/>
            <a:ext cx="633413" cy="4146550"/>
          </a:xfrm>
          <a:prstGeom prst="rect">
            <a:avLst/>
          </a:prstGeom>
          <a:noFill/>
          <a:ln w="508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06" tIns="43105" rIns="86206" bIns="4310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it-IT" altLang="it-IT" b="1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783366" name="Rectangle 6"/>
          <p:cNvSpPr>
            <a:spLocks/>
          </p:cNvSpPr>
          <p:nvPr/>
        </p:nvSpPr>
        <p:spPr bwMode="auto">
          <a:xfrm>
            <a:off x="8693151" y="2586039"/>
            <a:ext cx="703263" cy="193675"/>
          </a:xfrm>
          <a:prstGeom prst="rect">
            <a:avLst/>
          </a:prstGeom>
          <a:noFill/>
          <a:ln w="5080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06" tIns="43105" rIns="86206" bIns="4310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it-IT" altLang="it-IT" b="1">
              <a:solidFill>
                <a:srgbClr val="003366"/>
              </a:solidFill>
              <a:latin typeface="Arial" panose="020B0604020202020204" pitchFamily="34" charset="0"/>
              <a:ea typeface="ヒラギノ角ゴ Pro W3"/>
              <a:cs typeface="ヒラギノ角ゴ Pro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096907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1"/>
          <p:cNvSpPr>
            <a:spLocks noGrp="1"/>
          </p:cNvSpPr>
          <p:nvPr>
            <p:ph type="title" idx="4294967295"/>
          </p:nvPr>
        </p:nvSpPr>
        <p:spPr>
          <a:xfrm>
            <a:off x="3508375" y="188914"/>
            <a:ext cx="4311650" cy="1023937"/>
          </a:xfrm>
        </p:spPr>
        <p:txBody>
          <a:bodyPr vert="horz" lIns="34279" tIns="34279" rIns="34279" bIns="34279" rtlCol="0" anchor="ctr">
            <a:normAutofit/>
          </a:bodyPr>
          <a:lstStyle/>
          <a:p>
            <a:pPr defTabSz="820738"/>
            <a:r>
              <a:rPr lang="it-IT" altLang="it-IT" sz="2000" b="1">
                <a:solidFill>
                  <a:srgbClr val="800000"/>
                </a:solidFill>
                <a:sym typeface="Helvetica" pitchFamily="34" charset="0"/>
              </a:rPr>
              <a:t>Agire su comunità e ambiente</a:t>
            </a:r>
            <a:br>
              <a:rPr lang="it-IT" altLang="it-IT" sz="2000" b="1">
                <a:solidFill>
                  <a:srgbClr val="800000"/>
                </a:solidFill>
                <a:sym typeface="Helvetica" pitchFamily="34" charset="0"/>
              </a:rPr>
            </a:br>
            <a:r>
              <a:rPr lang="it-IT" altLang="it-IT" sz="2000" b="1">
                <a:solidFill>
                  <a:srgbClr val="800000"/>
                </a:solidFill>
                <a:sym typeface="Helvetica" pitchFamily="34" charset="0"/>
              </a:rPr>
              <a:t>per rendere facili le scelte</a:t>
            </a:r>
          </a:p>
        </p:txBody>
      </p:sp>
      <p:pic>
        <p:nvPicPr>
          <p:cNvPr id="77826" name="Picture 2" descr="IMAGE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5417" r="11072"/>
          <a:stretch>
            <a:fillRect/>
          </a:stretch>
        </p:blipFill>
        <p:spPr>
          <a:xfrm>
            <a:off x="1992314" y="1855788"/>
            <a:ext cx="4752975" cy="3644900"/>
          </a:xfrm>
        </p:spPr>
      </p:pic>
      <p:sp>
        <p:nvSpPr>
          <p:cNvPr id="77827" name="Rectangle 5"/>
          <p:cNvSpPr>
            <a:spLocks/>
          </p:cNvSpPr>
          <p:nvPr/>
        </p:nvSpPr>
        <p:spPr bwMode="auto">
          <a:xfrm>
            <a:off x="2236789" y="2498725"/>
            <a:ext cx="1430337" cy="4333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 defTabSz="822325"/>
            <a:r>
              <a:rPr lang="it-IT" altLang="it-IT" sz="1200" b="1">
                <a:solidFill>
                  <a:srgbClr val="FF0000"/>
                </a:solidFill>
                <a:latin typeface="Verdana" pitchFamily="34" charset="0"/>
              </a:rPr>
              <a:t>Responsabilità</a:t>
            </a:r>
          </a:p>
        </p:txBody>
      </p:sp>
      <p:sp>
        <p:nvSpPr>
          <p:cNvPr id="77828" name="Rectangle 7"/>
          <p:cNvSpPr>
            <a:spLocks/>
          </p:cNvSpPr>
          <p:nvPr/>
        </p:nvSpPr>
        <p:spPr bwMode="auto">
          <a:xfrm>
            <a:off x="4294188" y="3206750"/>
            <a:ext cx="792162" cy="50323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 defTabSz="822325"/>
            <a:r>
              <a:rPr lang="it-IT" altLang="it-IT" sz="1200">
                <a:solidFill>
                  <a:srgbClr val="002060"/>
                </a:solidFill>
                <a:latin typeface="Verdana" pitchFamily="34" charset="0"/>
              </a:rPr>
              <a:t>Scelte</a:t>
            </a:r>
          </a:p>
          <a:p>
            <a:pPr algn="ctr" defTabSz="822325"/>
            <a:r>
              <a:rPr lang="it-IT" altLang="it-IT" sz="1200">
                <a:solidFill>
                  <a:srgbClr val="002060"/>
                </a:solidFill>
                <a:latin typeface="Verdana" pitchFamily="34" charset="0"/>
              </a:rPr>
              <a:t>di salute</a:t>
            </a:r>
          </a:p>
        </p:txBody>
      </p:sp>
      <p:sp>
        <p:nvSpPr>
          <p:cNvPr id="77829" name="Rectangle 9"/>
          <p:cNvSpPr>
            <a:spLocks/>
          </p:cNvSpPr>
          <p:nvPr/>
        </p:nvSpPr>
        <p:spPr bwMode="auto">
          <a:xfrm>
            <a:off x="4422776" y="4300538"/>
            <a:ext cx="1223963" cy="4318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 defTabSz="822325"/>
            <a:r>
              <a:rPr lang="it-IT" altLang="it-IT" sz="1200">
                <a:solidFill>
                  <a:srgbClr val="002060"/>
                </a:solidFill>
                <a:latin typeface="Verdana" pitchFamily="34" charset="0"/>
              </a:rPr>
              <a:t>Comunità</a:t>
            </a:r>
          </a:p>
          <a:p>
            <a:pPr algn="ctr" defTabSz="822325"/>
            <a:r>
              <a:rPr lang="it-IT" altLang="it-IT" sz="1200">
                <a:solidFill>
                  <a:srgbClr val="002060"/>
                </a:solidFill>
                <a:latin typeface="Verdana" pitchFamily="34" charset="0"/>
              </a:rPr>
              <a:t>Ambiente</a:t>
            </a:r>
          </a:p>
        </p:txBody>
      </p:sp>
      <p:pic>
        <p:nvPicPr>
          <p:cNvPr id="77830" name="Picture 4" descr="Immagine raffigurante alimenti, una persona che corre, il divieto di fu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7814" y="1820864"/>
            <a:ext cx="14827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itolo 1"/>
          <p:cNvSpPr txBox="1">
            <a:spLocks/>
          </p:cNvSpPr>
          <p:nvPr/>
        </p:nvSpPr>
        <p:spPr bwMode="auto">
          <a:xfrm>
            <a:off x="6224589" y="5229226"/>
            <a:ext cx="4319587" cy="103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4279" tIns="34279" rIns="34279" bIns="34279" anchor="ctr"/>
          <a:lstStyle/>
          <a:p>
            <a:pPr algn="ctr" defTabSz="822325" eaLnBrk="0" hangingPunct="0"/>
            <a:r>
              <a:rPr lang="it-IT" altLang="it-IT" sz="2000">
                <a:latin typeface="Tahoma" pitchFamily="34" charset="0"/>
                <a:sym typeface="Gill Sans"/>
              </a:rPr>
              <a:t>Guadagnare salute</a:t>
            </a:r>
          </a:p>
          <a:p>
            <a:pPr algn="ctr" defTabSz="822325" eaLnBrk="0" hangingPunct="0"/>
            <a:r>
              <a:rPr lang="it-IT" altLang="it-IT" sz="2000">
                <a:latin typeface="Tahoma" pitchFamily="34" charset="0"/>
                <a:sym typeface="Gill Sans"/>
              </a:rPr>
              <a:t>Rendere facili le scelte salutari</a:t>
            </a:r>
          </a:p>
        </p:txBody>
      </p:sp>
    </p:spTree>
    <p:extLst>
      <p:ext uri="{BB962C8B-B14F-4D97-AF65-F5344CB8AC3E}">
        <p14:creationId xmlns:p14="http://schemas.microsoft.com/office/powerpoint/2010/main" val="87248196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it-IT" b="1"/>
              <a:t>STRATEGIA SULL’ATTIVITÀ FISICA DELL’OMS 2020 </a:t>
            </a:r>
          </a:p>
          <a:p>
            <a:pPr>
              <a:buFont typeface="Arial" charset="0"/>
              <a:buNone/>
            </a:pPr>
            <a:r>
              <a:rPr lang="it-IT" b="1"/>
              <a:t> per LA REGIONE EUROPEA </a:t>
            </a:r>
          </a:p>
          <a:p>
            <a:pPr>
              <a:buFont typeface="Arial" charset="0"/>
              <a:buNone/>
            </a:pPr>
            <a:r>
              <a:rPr lang="it-IT" b="1"/>
              <a:t>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3175000" y="3771900"/>
            <a:ext cx="4535488" cy="166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8" tIns="43638" rIns="87278" bIns="43638">
            <a:spAutoFit/>
          </a:bodyPr>
          <a:lstStyle/>
          <a:p>
            <a:pPr defTabSz="428625" eaLnBrk="0" hangingPunct="0">
              <a:lnSpc>
                <a:spcPct val="90000"/>
              </a:lnSpc>
              <a:spcBef>
                <a:spcPts val="963"/>
              </a:spcBef>
            </a:pPr>
            <a:r>
              <a:rPr lang="it-IT" sz="3800" b="1">
                <a:latin typeface="Calibri" pitchFamily="34" charset="0"/>
              </a:rPr>
              <a:t>contrasto delle malattie croniche non trasmissibili</a:t>
            </a:r>
          </a:p>
        </p:txBody>
      </p:sp>
    </p:spTree>
    <p:extLst>
      <p:ext uri="{BB962C8B-B14F-4D97-AF65-F5344CB8AC3E}">
        <p14:creationId xmlns:p14="http://schemas.microsoft.com/office/powerpoint/2010/main" val="37471996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/>
              <a:t>ambiente</a:t>
            </a:r>
          </a:p>
        </p:txBody>
      </p:sp>
      <p:pic>
        <p:nvPicPr>
          <p:cNvPr id="51203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17091" y="762000"/>
            <a:ext cx="8027700" cy="5278553"/>
          </a:xfrm>
        </p:spPr>
      </p:pic>
      <p:sp>
        <p:nvSpPr>
          <p:cNvPr id="5120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3E2E8C-63E3-4666-8468-6CFE360DEA5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88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780</Words>
  <Application>Microsoft Office PowerPoint</Application>
  <PresentationFormat>Widescreen</PresentationFormat>
  <Paragraphs>216</Paragraphs>
  <Slides>23</Slides>
  <Notes>8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19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43" baseType="lpstr">
      <vt:lpstr>Microsoft YaHei</vt:lpstr>
      <vt:lpstr>MS PGothic</vt:lpstr>
      <vt:lpstr>MS PGothic</vt:lpstr>
      <vt:lpstr>Arial</vt:lpstr>
      <vt:lpstr>Calibri</vt:lpstr>
      <vt:lpstr>Calibri Light</vt:lpstr>
      <vt:lpstr>Forte</vt:lpstr>
      <vt:lpstr>Freestyle Script</vt:lpstr>
      <vt:lpstr>Gill Sans</vt:lpstr>
      <vt:lpstr>Helvetica</vt:lpstr>
      <vt:lpstr>Impact</vt:lpstr>
      <vt:lpstr>Kristen ITC</vt:lpstr>
      <vt:lpstr>Lucida Sans Unicode</vt:lpstr>
      <vt:lpstr>Porky's</vt:lpstr>
      <vt:lpstr>Tahoma</vt:lpstr>
      <vt:lpstr>Times New Roman</vt:lpstr>
      <vt:lpstr>Verdana</vt:lpstr>
      <vt:lpstr>Wingdings</vt:lpstr>
      <vt:lpstr>ヒラギノ角ゴ Pro W3</vt:lpstr>
      <vt:lpstr>Tema di Office</vt:lpstr>
      <vt:lpstr>Presentazione standard di PowerPoint</vt:lpstr>
      <vt:lpstr>Presentazione standard di PowerPoint</vt:lpstr>
      <vt:lpstr>Fattori che maggiormente  contribuiscono alle malattie cronico degenerative</vt:lpstr>
      <vt:lpstr>Presentazione standard di PowerPoint</vt:lpstr>
      <vt:lpstr>Presentazione standard di PowerPoint</vt:lpstr>
      <vt:lpstr>Fattori di rischio  graduatoria di priorità </vt:lpstr>
      <vt:lpstr>Agire su comunità e ambiente per rendere facili le scelte</vt:lpstr>
      <vt:lpstr>Presentazione standard di PowerPoint</vt:lpstr>
      <vt:lpstr>Presentazione standard di PowerPoint</vt:lpstr>
      <vt:lpstr>Livelli non adeguati (OMS)  di attività fisica in età scolare</vt:lpstr>
      <vt:lpstr>Bambini e giovani di età 5-17</vt:lpstr>
      <vt:lpstr>Presentazione standard di PowerPoint</vt:lpstr>
      <vt:lpstr> </vt:lpstr>
      <vt:lpstr>Se l’ambiente favorisce il movimento…</vt:lpstr>
      <vt:lpstr>Presentazione standard di PowerPoint</vt:lpstr>
      <vt:lpstr> 3 for move</vt:lpstr>
      <vt:lpstr>Chair sit to stand test</vt:lpstr>
      <vt:lpstr>Importantissimo</vt:lpstr>
      <vt:lpstr>Presentazione standard di PowerPoint</vt:lpstr>
      <vt:lpstr>Presentazione standard di PowerPoint</vt:lpstr>
      <vt:lpstr>E’ POSSIBILE QUI REALIZZARE UN PEDIBUS/AMBIENTE CHE FAVORISCE IL MOVIMENTO? OPPURE NO? </vt:lpstr>
      <vt:lpstr>Presentazione standard di PowerPoint</vt:lpstr>
      <vt:lpstr>Presentazione standard di PowerPoint</vt:lpstr>
    </vt:vector>
  </TitlesOfParts>
  <Company>ULSS6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Colussi</dc:creator>
  <cp:lastModifiedBy>Carla Lorenzi</cp:lastModifiedBy>
  <cp:revision>14</cp:revision>
  <dcterms:created xsi:type="dcterms:W3CDTF">2018-02-23T08:30:16Z</dcterms:created>
  <dcterms:modified xsi:type="dcterms:W3CDTF">2018-03-01T14:48:26Z</dcterms:modified>
</cp:coreProperties>
</file>